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0" r:id="rId2"/>
  </p:sldMasterIdLst>
  <p:notesMasterIdLst>
    <p:notesMasterId r:id="rId33"/>
  </p:notesMasterIdLst>
  <p:sldIdLst>
    <p:sldId id="259" r:id="rId3"/>
    <p:sldId id="260" r:id="rId4"/>
    <p:sldId id="256" r:id="rId5"/>
    <p:sldId id="360" r:id="rId6"/>
    <p:sldId id="370" r:id="rId7"/>
    <p:sldId id="371" r:id="rId8"/>
    <p:sldId id="372" r:id="rId9"/>
    <p:sldId id="377" r:id="rId10"/>
    <p:sldId id="378" r:id="rId11"/>
    <p:sldId id="379" r:id="rId12"/>
    <p:sldId id="393" r:id="rId13"/>
    <p:sldId id="373" r:id="rId14"/>
    <p:sldId id="380" r:id="rId15"/>
    <p:sldId id="374" r:id="rId16"/>
    <p:sldId id="375" r:id="rId17"/>
    <p:sldId id="376" r:id="rId18"/>
    <p:sldId id="382" r:id="rId19"/>
    <p:sldId id="384" r:id="rId20"/>
    <p:sldId id="394" r:id="rId21"/>
    <p:sldId id="395" r:id="rId22"/>
    <p:sldId id="385" r:id="rId23"/>
    <p:sldId id="386" r:id="rId24"/>
    <p:sldId id="396" r:id="rId25"/>
    <p:sldId id="387" r:id="rId26"/>
    <p:sldId id="397" r:id="rId27"/>
    <p:sldId id="388" r:id="rId28"/>
    <p:sldId id="389" r:id="rId29"/>
    <p:sldId id="390" r:id="rId30"/>
    <p:sldId id="391" r:id="rId31"/>
    <p:sldId id="392" r:id="rId32"/>
  </p:sldIdLst>
  <p:sldSz cx="9144000" cy="6858000" type="screen4x3"/>
  <p:notesSz cx="7099300" cy="10234613"/>
  <p:embeddedFontLst>
    <p:embeddedFont>
      <p:font typeface="MS PGothic" pitchFamily="34" charset="-128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FF0033"/>
    <a:srgbClr val="FF0039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88983" autoAdjust="0"/>
  </p:normalViewPr>
  <p:slideViewPr>
    <p:cSldViewPr>
      <p:cViewPr varScale="1">
        <p:scale>
          <a:sx n="99" d="100"/>
          <a:sy n="9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C28EB9F-E72C-4A0D-BB30-21D386E010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40CCE-21CE-4A4F-92EB-C1E6B6E5D087}" type="slidenum">
              <a:rPr lang="en-AU" smtClean="0"/>
              <a:pPr/>
              <a:t>1</a:t>
            </a:fld>
            <a:endParaRPr lang="en-AU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10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11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12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13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14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15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16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17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18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19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C2D7D-4D94-4E65-B8DB-DCCC5858DA5D}" type="slidenum">
              <a:rPr lang="en-AU" smtClean="0"/>
              <a:pPr/>
              <a:t>2</a:t>
            </a:fld>
            <a:endParaRPr lang="en-AU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20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21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22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23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24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25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26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27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28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29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3B8CC-A6BE-4714-A50C-99BE9F8E8F17}" type="slidenum">
              <a:rPr lang="en-AU" smtClean="0"/>
              <a:pPr/>
              <a:t>3</a:t>
            </a:fld>
            <a:endParaRPr lang="en-AU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30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E4769-6EC0-4FF6-9AC0-9196BBFBBB3F}" type="slidenum">
              <a:rPr lang="en-AU"/>
              <a:pPr/>
              <a:t>4</a:t>
            </a:fld>
            <a:endParaRPr lang="en-A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54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99" y="4862266"/>
            <a:ext cx="5680104" cy="460228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5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6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7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8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AF9D0-4A27-41DA-83AB-7C3A4BEBEB3C}" type="slidenum">
              <a:rPr lang="en-AU"/>
              <a:pPr/>
              <a:t>9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5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910"/>
            <a:ext cx="5205932" cy="460393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ont Page Logo small"/>
          <p:cNvPicPr>
            <a:picLocks noChangeAspect="1" noChangeArrowheads="1"/>
          </p:cNvPicPr>
          <p:nvPr/>
        </p:nvPicPr>
        <p:blipFill>
          <a:blip r:embed="rId2" cstate="print"/>
          <a:srcRect b="63358"/>
          <a:stretch>
            <a:fillRect/>
          </a:stretch>
        </p:blipFill>
        <p:spPr bwMode="auto">
          <a:xfrm>
            <a:off x="0" y="4446588"/>
            <a:ext cx="9144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DA Logo &amp; 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716338"/>
            <a:ext cx="29162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865187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060575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BD63-954B-49B6-A9EC-1C6F59E46C6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89E1-01E1-4869-B9C7-C96431C208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47813" y="1600200"/>
            <a:ext cx="3492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00200"/>
            <a:ext cx="349408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47813" y="3938588"/>
            <a:ext cx="3492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2713" y="3938588"/>
            <a:ext cx="349408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6597650"/>
            <a:ext cx="2133600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A2FBEC-F306-49ED-825B-E44CEC7C24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92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2713" y="1600200"/>
            <a:ext cx="34940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97650"/>
            <a:ext cx="2133600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35D246-0E12-4C35-B3F1-F2F575534A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994ED-6585-4C00-B874-B0CA9B5DF83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4942-0501-4B82-AD2F-AA507F0D84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4E1D4-C7E3-489F-AA07-E6DDC4A954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63F2-BB3D-4580-8693-F5D4D23EE2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92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00200"/>
            <a:ext cx="34940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44A78-234B-4FA2-8C48-566DBB278E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493D-1BDF-4EBC-AB64-08076FE523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4052-8078-472A-AEA9-9C8E4CDC915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C2C2-65F8-431B-BE53-56D7BD9BCD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CE6C-BB62-48B3-B832-F21D722054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E220-785F-4D2D-AB1F-20B7BB60BB0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4C85-8F7F-4795-8302-2559AE8038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DD01-9300-41A2-975C-745CDD3CB5F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52F75-3184-49FB-81F7-ECF6AD51E13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C498-B2D3-4CB0-94BB-2D3B09DAF5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92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00200"/>
            <a:ext cx="34940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8C92-6F51-4C93-8923-3B125A5160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7D26-C6A3-490E-A4C2-AC3B40EDBEC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8B989-0D0A-4808-A309-136993F676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2AB2-6351-4D2D-9A86-F3A5A224ED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D062-3C3B-4CBB-9A34-83CBF215B9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8733-E788-4ADA-91FE-5DE8B57E35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71389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3C4B0B7D-9935-42E1-A01E-D5781F770B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74" r:id="rId12"/>
    <p:sldLayoutId id="2147483675" r:id="rId13"/>
    <p:sldLayoutId id="2147483681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7"/>
        </a:buBlip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4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2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71389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57FFD678-2932-4B7A-BBFC-6C0242BCAC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28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Char char="•"/>
        <a:defRPr sz="2400">
          <a:solidFill>
            <a:srgbClr val="DDDDD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Char char="•"/>
        <a:defRPr sz="2200">
          <a:solidFill>
            <a:srgbClr val="DDDDDD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C:\Audio%20MDA\Pink%20noise%201min%20(80dB).wav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C:\Audio%20MDA\Pink%20noise%20Right%201min%20(77dB).wav" TargetMode="External"/><Relationship Id="rId1" Type="http://schemas.openxmlformats.org/officeDocument/2006/relationships/audio" Target="file:///C:\Audio%20MDA\Pink%20noise%20Left%201min%20(77dB).wav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Audio%20MDA\Don_tTouchtheCar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8B6106-2061-4004-8423-A2A0CC80AA50}" type="slidenum">
              <a:rPr lang="en-AU" smtClean="0"/>
              <a:pPr/>
              <a:t>1</a:t>
            </a:fld>
            <a:endParaRPr lang="en-AU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795963" y="333375"/>
            <a:ext cx="302418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90000"/>
            </a:pPr>
            <a:r>
              <a:rPr lang="en-AU" sz="1600">
                <a:solidFill>
                  <a:srgbClr val="333333"/>
                </a:solidFill>
              </a:rPr>
              <a:t>Audio Calibration</a:t>
            </a:r>
            <a:br>
              <a:rPr lang="en-AU" sz="1600">
                <a:solidFill>
                  <a:srgbClr val="333333"/>
                </a:solidFill>
              </a:rPr>
            </a:br>
            <a:r>
              <a:rPr lang="en-AU" sz="1200">
                <a:solidFill>
                  <a:srgbClr val="333333"/>
                </a:solidFill>
              </a:rPr>
              <a:t>(Right click icon, Play Sound)</a:t>
            </a:r>
          </a:p>
          <a:p>
            <a:pPr marL="342900" indent="-342900">
              <a:lnSpc>
                <a:spcPct val="165000"/>
              </a:lnSpc>
              <a:spcBef>
                <a:spcPct val="20000"/>
              </a:spcBef>
              <a:buSzPct val="90000"/>
            </a:pPr>
            <a:r>
              <a:rPr lang="en-AU" sz="1600">
                <a:solidFill>
                  <a:srgbClr val="333333"/>
                </a:solidFill>
              </a:rPr>
              <a:t>	Left Channel    74 dBA          </a:t>
            </a:r>
          </a:p>
          <a:p>
            <a:pPr marL="342900" indent="-342900">
              <a:lnSpc>
                <a:spcPct val="165000"/>
              </a:lnSpc>
              <a:spcBef>
                <a:spcPct val="20000"/>
              </a:spcBef>
              <a:buSzPct val="90000"/>
            </a:pPr>
            <a:r>
              <a:rPr lang="en-AU" sz="1600">
                <a:solidFill>
                  <a:srgbClr val="333333"/>
                </a:solidFill>
              </a:rPr>
              <a:t>	Right Channel  74 dBA</a:t>
            </a:r>
          </a:p>
          <a:p>
            <a:pPr marL="342900" indent="-342900">
              <a:lnSpc>
                <a:spcPct val="165000"/>
              </a:lnSpc>
              <a:spcBef>
                <a:spcPct val="20000"/>
              </a:spcBef>
              <a:buSzPct val="90000"/>
            </a:pPr>
            <a:r>
              <a:rPr lang="en-AU" sz="1600">
                <a:solidFill>
                  <a:srgbClr val="333333"/>
                </a:solidFill>
              </a:rPr>
              <a:t>	Both Channels 80 dBA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795963" y="2852738"/>
            <a:ext cx="2971800" cy="28813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4752975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9800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AU" dirty="0">
                <a:solidFill>
                  <a:srgbClr val="333333"/>
                </a:solidFill>
                <a:ea typeface="ＭＳ Ｐゴシック" pitchFamily="48" charset="-128"/>
              </a:rPr>
              <a:t>Title:	</a:t>
            </a:r>
            <a:br>
              <a:rPr lang="en-AU" dirty="0">
                <a:solidFill>
                  <a:srgbClr val="333333"/>
                </a:solidFill>
                <a:ea typeface="ＭＳ Ｐゴシック" pitchFamily="48" charset="-128"/>
              </a:rPr>
            </a:br>
            <a:r>
              <a:rPr lang="en-AU" dirty="0">
                <a:solidFill>
                  <a:srgbClr val="333333"/>
                </a:solidFill>
                <a:ea typeface="ＭＳ Ｐゴシック" pitchFamily="48" charset="-128"/>
              </a:rPr>
              <a:t>Category:</a:t>
            </a:r>
            <a:br>
              <a:rPr lang="en-AU" dirty="0">
                <a:solidFill>
                  <a:srgbClr val="333333"/>
                </a:solidFill>
                <a:ea typeface="ＭＳ Ｐゴシック" pitchFamily="48" charset="-128"/>
              </a:rPr>
            </a:br>
            <a:r>
              <a:rPr lang="en-AU" dirty="0">
                <a:solidFill>
                  <a:srgbClr val="333333"/>
                </a:solidFill>
                <a:ea typeface="ＭＳ Ｐゴシック" pitchFamily="48" charset="-128"/>
              </a:rPr>
              <a:t>Author:	</a:t>
            </a:r>
            <a:br>
              <a:rPr lang="en-AU" dirty="0">
                <a:solidFill>
                  <a:srgbClr val="333333"/>
                </a:solidFill>
                <a:ea typeface="ＭＳ Ｐゴシック" pitchFamily="48" charset="-128"/>
              </a:rPr>
            </a:br>
            <a:r>
              <a:rPr lang="en-AU" dirty="0">
                <a:solidFill>
                  <a:srgbClr val="333333"/>
                </a:solidFill>
                <a:ea typeface="ＭＳ Ｐゴシック" pitchFamily="48" charset="-128"/>
              </a:rPr>
              <a:t>Editor:	</a:t>
            </a:r>
            <a:br>
              <a:rPr lang="en-AU" dirty="0">
                <a:solidFill>
                  <a:srgbClr val="333333"/>
                </a:solidFill>
                <a:ea typeface="ＭＳ Ｐゴシック" pitchFamily="48" charset="-128"/>
              </a:rPr>
            </a:br>
            <a:r>
              <a:rPr lang="en-AU" dirty="0">
                <a:solidFill>
                  <a:srgbClr val="333333"/>
                </a:solidFill>
                <a:ea typeface="ＭＳ Ｐゴシック" pitchFamily="48" charset="-128"/>
              </a:rPr>
              <a:t>Update:	</a:t>
            </a:r>
            <a:br>
              <a:rPr lang="en-AU" dirty="0">
                <a:solidFill>
                  <a:srgbClr val="333333"/>
                </a:solidFill>
                <a:ea typeface="ＭＳ Ｐゴシック" pitchFamily="48" charset="-128"/>
              </a:rPr>
            </a:br>
            <a:r>
              <a:rPr lang="en-AU" dirty="0">
                <a:solidFill>
                  <a:srgbClr val="333333"/>
                </a:solidFill>
                <a:ea typeface="ＭＳ Ｐゴシック" pitchFamily="48" charset="-128"/>
              </a:rPr>
              <a:t>Audio:	Links to C:\Audio MDA</a:t>
            </a:r>
            <a:br>
              <a:rPr lang="en-AU" dirty="0">
                <a:solidFill>
                  <a:srgbClr val="333333"/>
                </a:solidFill>
                <a:ea typeface="ＭＳ Ｐゴシック" pitchFamily="48" charset="-128"/>
              </a:rPr>
            </a:br>
            <a:r>
              <a:rPr lang="en-AU" dirty="0">
                <a:solidFill>
                  <a:srgbClr val="333333"/>
                </a:solidFill>
                <a:ea typeface="ＭＳ Ｐゴシック" pitchFamily="48" charset="-128"/>
              </a:rPr>
              <a:t>Video:	Links to C:\Audio MDA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11188" y="2852738"/>
            <a:ext cx="4752975" cy="288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AU">
                <a:solidFill>
                  <a:srgbClr val="333333"/>
                </a:solidFill>
                <a:ea typeface="ＭＳ Ｐゴシック" pitchFamily="48" charset="-128"/>
              </a:rPr>
              <a:t>Description:</a:t>
            </a:r>
          </a:p>
        </p:txBody>
      </p:sp>
      <p:pic>
        <p:nvPicPr>
          <p:cNvPr id="15371" name="Pink noise Left 1min (77dB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10144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nk noise Right 1min (77dB)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14843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nk noise 1min (80dB)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1916113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Don_tTouchtheCar.wmv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3763" y="3429000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5795963" y="2892425"/>
            <a:ext cx="25876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AU" sz="1600">
                <a:solidFill>
                  <a:srgbClr val="333333"/>
                </a:solidFill>
              </a:rPr>
              <a:t>Video Check</a:t>
            </a:r>
            <a:br>
              <a:rPr lang="en-AU" sz="1600">
                <a:solidFill>
                  <a:srgbClr val="333333"/>
                </a:solidFill>
              </a:rPr>
            </a:br>
            <a:r>
              <a:rPr lang="en-AU" sz="1600">
                <a:solidFill>
                  <a:srgbClr val="333333"/>
                </a:solidFill>
              </a:rPr>
              <a:t>      </a:t>
            </a:r>
            <a:r>
              <a:rPr lang="en-AU" sz="1200">
                <a:solidFill>
                  <a:srgbClr val="333333"/>
                </a:solidFill>
              </a:rPr>
              <a:t>(Right click below, Play Movie)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3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53" fill="hold"/>
                                        <p:tgtEl>
                                          <p:spTgt spid="15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53" fill="hold"/>
                                        <p:tgtEl>
                                          <p:spTgt spid="15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video>
              <p:cMediaNode>
                <p:cTn id="2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Inter-tenancy walls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2419351"/>
            <a:ext cx="8676456" cy="183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Inter-tenancy walls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604448" cy="42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Corridor walls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69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8721525" cy="169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Corridor walls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58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8676456" cy="17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Doors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267265" name="Group 1"/>
          <p:cNvGrpSpPr>
            <a:grpSpLocks noChangeAspect="1"/>
          </p:cNvGrpSpPr>
          <p:nvPr/>
        </p:nvGrpSpPr>
        <p:grpSpPr bwMode="auto">
          <a:xfrm>
            <a:off x="467544" y="1052736"/>
            <a:ext cx="8314350" cy="4464496"/>
            <a:chOff x="1988" y="1418"/>
            <a:chExt cx="8726" cy="4685"/>
          </a:xfrm>
        </p:grpSpPr>
        <p:sp>
          <p:nvSpPr>
            <p:cNvPr id="26727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988" y="1418"/>
              <a:ext cx="8726" cy="46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267274" name="Picture 10" descr="RP 002 Figure X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7" y="3365"/>
              <a:ext cx="2905" cy="2617"/>
            </a:xfrm>
            <a:prstGeom prst="rect">
              <a:avLst/>
            </a:prstGeom>
            <a:noFill/>
          </p:spPr>
        </p:pic>
        <p:pic>
          <p:nvPicPr>
            <p:cNvPr id="26727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0" y="1794"/>
              <a:ext cx="2115" cy="1649"/>
            </a:xfrm>
            <a:prstGeom prst="rect">
              <a:avLst/>
            </a:prstGeom>
            <a:noFill/>
          </p:spPr>
        </p:pic>
        <p:pic>
          <p:nvPicPr>
            <p:cNvPr id="26727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5" y="1986"/>
              <a:ext cx="2266" cy="1650"/>
            </a:xfrm>
            <a:prstGeom prst="rect">
              <a:avLst/>
            </a:prstGeom>
            <a:noFill/>
          </p:spPr>
        </p:pic>
        <p:sp>
          <p:nvSpPr>
            <p:cNvPr id="267271" name="Text Box 7"/>
            <p:cNvSpPr txBox="1">
              <a:spLocks noChangeArrowheads="1"/>
            </p:cNvSpPr>
            <p:nvPr/>
          </p:nvSpPr>
          <p:spPr bwMode="auto">
            <a:xfrm>
              <a:off x="3522" y="1909"/>
              <a:ext cx="1576" cy="3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Frame seal RP 500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0" name="Text Box 6"/>
            <p:cNvSpPr txBox="1">
              <a:spLocks noChangeArrowheads="1"/>
            </p:cNvSpPr>
            <p:nvPr/>
          </p:nvSpPr>
          <p:spPr bwMode="auto">
            <a:xfrm>
              <a:off x="6039" y="1909"/>
              <a:ext cx="1576" cy="3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Frame seal RP 520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69" name="Text Box 5"/>
            <p:cNvSpPr txBox="1">
              <a:spLocks noChangeArrowheads="1"/>
            </p:cNvSpPr>
            <p:nvPr/>
          </p:nvSpPr>
          <p:spPr bwMode="auto">
            <a:xfrm>
              <a:off x="8055" y="1986"/>
              <a:ext cx="1129" cy="5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Drop seal RP 8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68" name="Line 4"/>
            <p:cNvSpPr>
              <a:spLocks noChangeShapeType="1"/>
            </p:cNvSpPr>
            <p:nvPr/>
          </p:nvSpPr>
          <p:spPr bwMode="auto">
            <a:xfrm flipV="1">
              <a:off x="7743" y="1418"/>
              <a:ext cx="1" cy="46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267267" name="Picture 3" descr="RP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94" y="3504"/>
              <a:ext cx="2820" cy="2595"/>
            </a:xfrm>
            <a:prstGeom prst="rect">
              <a:avLst/>
            </a:prstGeom>
            <a:noFill/>
          </p:spPr>
        </p:pic>
        <p:pic>
          <p:nvPicPr>
            <p:cNvPr id="26726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74" y="1794"/>
              <a:ext cx="1090" cy="25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Lift and Plantroom walls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65360" name="Rectangle 1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265217" name="Group 1"/>
          <p:cNvGrpSpPr>
            <a:grpSpLocks noChangeAspect="1"/>
          </p:cNvGrpSpPr>
          <p:nvPr/>
        </p:nvGrpSpPr>
        <p:grpSpPr bwMode="auto">
          <a:xfrm>
            <a:off x="467545" y="1052758"/>
            <a:ext cx="8196916" cy="4680498"/>
            <a:chOff x="1260" y="6452"/>
            <a:chExt cx="8850" cy="5054"/>
          </a:xfrm>
        </p:grpSpPr>
        <p:sp>
          <p:nvSpPr>
            <p:cNvPr id="265359" name="AutoShape 143"/>
            <p:cNvSpPr>
              <a:spLocks noChangeAspect="1" noChangeArrowheads="1" noTextEdit="1"/>
            </p:cNvSpPr>
            <p:nvPr/>
          </p:nvSpPr>
          <p:spPr bwMode="auto">
            <a:xfrm>
              <a:off x="1260" y="6452"/>
              <a:ext cx="8850" cy="505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58" name="Rectangle 142" descr="Small confetti"/>
            <p:cNvSpPr>
              <a:spLocks noChangeArrowheads="1"/>
            </p:cNvSpPr>
            <p:nvPr/>
          </p:nvSpPr>
          <p:spPr bwMode="auto">
            <a:xfrm>
              <a:off x="5352" y="7071"/>
              <a:ext cx="3638" cy="249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57" name="Rectangle 141"/>
            <p:cNvSpPr>
              <a:spLocks noChangeArrowheads="1"/>
            </p:cNvSpPr>
            <p:nvPr/>
          </p:nvSpPr>
          <p:spPr bwMode="auto">
            <a:xfrm>
              <a:off x="5751" y="7320"/>
              <a:ext cx="57" cy="382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56" name="Rectangle 140" descr="Small confetti"/>
            <p:cNvSpPr>
              <a:spLocks noChangeArrowheads="1"/>
            </p:cNvSpPr>
            <p:nvPr/>
          </p:nvSpPr>
          <p:spPr bwMode="auto">
            <a:xfrm>
              <a:off x="5067" y="6902"/>
              <a:ext cx="285" cy="4604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55" name="Rectangle 139" descr="Small confetti"/>
            <p:cNvSpPr>
              <a:spLocks noChangeArrowheads="1"/>
            </p:cNvSpPr>
            <p:nvPr/>
          </p:nvSpPr>
          <p:spPr bwMode="auto">
            <a:xfrm>
              <a:off x="5352" y="11142"/>
              <a:ext cx="3638" cy="249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54" name="Rectangle 138" descr="Small confetti"/>
            <p:cNvSpPr>
              <a:spLocks noChangeArrowheads="1"/>
            </p:cNvSpPr>
            <p:nvPr/>
          </p:nvSpPr>
          <p:spPr bwMode="auto">
            <a:xfrm>
              <a:off x="1704" y="6902"/>
              <a:ext cx="285" cy="4604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65350" name="Group 134"/>
            <p:cNvGrpSpPr>
              <a:grpSpLocks/>
            </p:cNvGrpSpPr>
            <p:nvPr/>
          </p:nvGrpSpPr>
          <p:grpSpPr bwMode="auto">
            <a:xfrm>
              <a:off x="5466" y="10907"/>
              <a:ext cx="285" cy="240"/>
              <a:chOff x="6834" y="9612"/>
              <a:chExt cx="285" cy="240"/>
            </a:xfrm>
          </p:grpSpPr>
          <p:sp>
            <p:nvSpPr>
              <p:cNvPr id="265353" name="Rectangle 137"/>
              <p:cNvSpPr>
                <a:spLocks noChangeArrowheads="1"/>
              </p:cNvSpPr>
              <p:nvPr/>
            </p:nvSpPr>
            <p:spPr bwMode="auto">
              <a:xfrm>
                <a:off x="6834" y="9612"/>
                <a:ext cx="285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5352" name="Line 136"/>
              <p:cNvSpPr>
                <a:spLocks noChangeShapeType="1"/>
              </p:cNvSpPr>
              <p:nvPr/>
            </p:nvSpPr>
            <p:spPr bwMode="auto">
              <a:xfrm>
                <a:off x="6834" y="9612"/>
                <a:ext cx="285" cy="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5351" name="Line 135"/>
              <p:cNvSpPr>
                <a:spLocks noChangeShapeType="1"/>
              </p:cNvSpPr>
              <p:nvPr/>
            </p:nvSpPr>
            <p:spPr bwMode="auto">
              <a:xfrm flipV="1">
                <a:off x="6834" y="9612"/>
                <a:ext cx="285" cy="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265346" name="Group 130"/>
            <p:cNvGrpSpPr>
              <a:grpSpLocks/>
            </p:cNvGrpSpPr>
            <p:nvPr/>
          </p:nvGrpSpPr>
          <p:grpSpPr bwMode="auto">
            <a:xfrm>
              <a:off x="5466" y="7328"/>
              <a:ext cx="285" cy="240"/>
              <a:chOff x="6834" y="9612"/>
              <a:chExt cx="285" cy="240"/>
            </a:xfrm>
          </p:grpSpPr>
          <p:sp>
            <p:nvSpPr>
              <p:cNvPr id="265349" name="Rectangle 133"/>
              <p:cNvSpPr>
                <a:spLocks noChangeArrowheads="1"/>
              </p:cNvSpPr>
              <p:nvPr/>
            </p:nvSpPr>
            <p:spPr bwMode="auto">
              <a:xfrm>
                <a:off x="6834" y="9612"/>
                <a:ext cx="285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5348" name="Line 132"/>
              <p:cNvSpPr>
                <a:spLocks noChangeShapeType="1"/>
              </p:cNvSpPr>
              <p:nvPr/>
            </p:nvSpPr>
            <p:spPr bwMode="auto">
              <a:xfrm>
                <a:off x="6834" y="9612"/>
                <a:ext cx="285" cy="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5347" name="Line 131"/>
              <p:cNvSpPr>
                <a:spLocks noChangeShapeType="1"/>
              </p:cNvSpPr>
              <p:nvPr/>
            </p:nvSpPr>
            <p:spPr bwMode="auto">
              <a:xfrm flipV="1">
                <a:off x="6834" y="9612"/>
                <a:ext cx="285" cy="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265345" name="Text Box 129"/>
            <p:cNvSpPr txBox="1">
              <a:spLocks noChangeArrowheads="1"/>
            </p:cNvSpPr>
            <p:nvPr/>
          </p:nvSpPr>
          <p:spPr bwMode="auto">
            <a:xfrm>
              <a:off x="2787" y="7347"/>
              <a:ext cx="1596" cy="5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6200" tIns="9720" rIns="16200" bIns="9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Minimum 200mm concrete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44" name="Text Box 128"/>
            <p:cNvSpPr txBox="1">
              <a:spLocks noChangeArrowheads="1"/>
            </p:cNvSpPr>
            <p:nvPr/>
          </p:nvSpPr>
          <p:spPr bwMode="auto">
            <a:xfrm>
              <a:off x="7062" y="7818"/>
              <a:ext cx="1596" cy="3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6200" tIns="9720" rIns="16200" bIns="9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Apartment ceiling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43" name="Rectangle 127"/>
            <p:cNvSpPr>
              <a:spLocks noChangeArrowheads="1"/>
            </p:cNvSpPr>
            <p:nvPr/>
          </p:nvSpPr>
          <p:spPr bwMode="auto">
            <a:xfrm flipV="1">
              <a:off x="5808" y="7497"/>
              <a:ext cx="3182" cy="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42" name="Line 126"/>
            <p:cNvSpPr>
              <a:spLocks noChangeShapeType="1"/>
            </p:cNvSpPr>
            <p:nvPr/>
          </p:nvSpPr>
          <p:spPr bwMode="auto">
            <a:xfrm>
              <a:off x="5979" y="7320"/>
              <a:ext cx="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41" name="Line 125"/>
            <p:cNvSpPr>
              <a:spLocks noChangeShapeType="1"/>
            </p:cNvSpPr>
            <p:nvPr/>
          </p:nvSpPr>
          <p:spPr bwMode="auto">
            <a:xfrm>
              <a:off x="6891" y="7328"/>
              <a:ext cx="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40" name="Line 124"/>
            <p:cNvSpPr>
              <a:spLocks noChangeShapeType="1"/>
            </p:cNvSpPr>
            <p:nvPr/>
          </p:nvSpPr>
          <p:spPr bwMode="auto">
            <a:xfrm>
              <a:off x="7860" y="7320"/>
              <a:ext cx="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39" name="Line 123"/>
            <p:cNvSpPr>
              <a:spLocks noChangeShapeType="1"/>
            </p:cNvSpPr>
            <p:nvPr/>
          </p:nvSpPr>
          <p:spPr bwMode="auto">
            <a:xfrm>
              <a:off x="8829" y="7330"/>
              <a:ext cx="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38" name="Text Box 122"/>
            <p:cNvSpPr txBox="1">
              <a:spLocks noChangeArrowheads="1"/>
            </p:cNvSpPr>
            <p:nvPr/>
          </p:nvSpPr>
          <p:spPr bwMode="auto">
            <a:xfrm>
              <a:off x="6892" y="9212"/>
              <a:ext cx="1905" cy="5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6200" tIns="9720" rIns="16200" bIns="9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13mm plasterboard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37" name="Text Box 121"/>
            <p:cNvSpPr txBox="1">
              <a:spLocks noChangeArrowheads="1"/>
            </p:cNvSpPr>
            <p:nvPr/>
          </p:nvSpPr>
          <p:spPr bwMode="auto">
            <a:xfrm>
              <a:off x="6435" y="9929"/>
              <a:ext cx="2508" cy="8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6200" tIns="9720" rIns="16200" bIns="9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64mm stud with 50mm thick, 11kg/m</a:t>
              </a:r>
              <a:r>
                <a:rPr kumimoji="0" lang="en-US" sz="900" b="0" i="0" u="none" strike="noStrike" cap="none" normalizeH="0" baseline="3000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insulation, 20mm clear gap from core wall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36" name="Line 120"/>
            <p:cNvSpPr>
              <a:spLocks noChangeShapeType="1"/>
            </p:cNvSpPr>
            <p:nvPr/>
          </p:nvSpPr>
          <p:spPr bwMode="auto">
            <a:xfrm flipH="1">
              <a:off x="5580" y="10423"/>
              <a:ext cx="855" cy="4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35" name="Line 119"/>
            <p:cNvSpPr>
              <a:spLocks noChangeShapeType="1"/>
            </p:cNvSpPr>
            <p:nvPr/>
          </p:nvSpPr>
          <p:spPr bwMode="auto">
            <a:xfrm flipH="1">
              <a:off x="5751" y="9396"/>
              <a:ext cx="1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34" name="AutoShape 118"/>
            <p:cNvSpPr>
              <a:spLocks noChangeArrowheads="1"/>
            </p:cNvSpPr>
            <p:nvPr/>
          </p:nvSpPr>
          <p:spPr bwMode="auto">
            <a:xfrm>
              <a:off x="2673" y="8544"/>
              <a:ext cx="1197" cy="3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6200" tIns="9720" rIns="16200" bIns="9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Core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33" name="AutoShape 117"/>
            <p:cNvSpPr>
              <a:spLocks noChangeArrowheads="1"/>
            </p:cNvSpPr>
            <p:nvPr/>
          </p:nvSpPr>
          <p:spPr bwMode="auto">
            <a:xfrm>
              <a:off x="7119" y="8536"/>
              <a:ext cx="1197" cy="3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6200" tIns="9720" rIns="16200" bIns="9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Apartment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332" name="Line 116"/>
            <p:cNvSpPr>
              <a:spLocks noChangeShapeType="1"/>
            </p:cNvSpPr>
            <p:nvPr/>
          </p:nvSpPr>
          <p:spPr bwMode="auto">
            <a:xfrm flipV="1">
              <a:off x="4212" y="7699"/>
              <a:ext cx="85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331" name="Line 115"/>
            <p:cNvSpPr>
              <a:spLocks noChangeShapeType="1"/>
            </p:cNvSpPr>
            <p:nvPr/>
          </p:nvSpPr>
          <p:spPr bwMode="auto">
            <a:xfrm flipV="1">
              <a:off x="7689" y="7548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65218" name="Group 2"/>
            <p:cNvGrpSpPr>
              <a:grpSpLocks/>
            </p:cNvGrpSpPr>
            <p:nvPr/>
          </p:nvGrpSpPr>
          <p:grpSpPr bwMode="auto">
            <a:xfrm>
              <a:off x="5435" y="7552"/>
              <a:ext cx="323" cy="3367"/>
              <a:chOff x="5435" y="7567"/>
              <a:chExt cx="323" cy="3367"/>
            </a:xfrm>
          </p:grpSpPr>
          <p:grpSp>
            <p:nvGrpSpPr>
              <p:cNvPr id="265256" name="Group 40"/>
              <p:cNvGrpSpPr>
                <a:grpSpLocks noChangeAspect="1"/>
              </p:cNvGrpSpPr>
              <p:nvPr/>
            </p:nvGrpSpPr>
            <p:grpSpPr bwMode="auto">
              <a:xfrm rot="-5400000">
                <a:off x="4461" y="8541"/>
                <a:ext cx="2272" cy="323"/>
                <a:chOff x="2154" y="16950"/>
                <a:chExt cx="4072" cy="579"/>
              </a:xfrm>
            </p:grpSpPr>
            <p:grpSp>
              <p:nvGrpSpPr>
                <p:cNvPr id="265294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2154" y="16950"/>
                  <a:ext cx="2107" cy="579"/>
                  <a:chOff x="2288" y="11448"/>
                  <a:chExt cx="8460" cy="2636"/>
                </a:xfrm>
              </p:grpSpPr>
              <p:grpSp>
                <p:nvGrpSpPr>
                  <p:cNvPr id="265326" name="Group 1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8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330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29" name="Arc 1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28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27" name="Arc 111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321" name="Group 1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17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325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24" name="Arc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23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22" name="Arc 106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316" name="Group 1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4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320" name="Line 1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19" name="Arc 1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18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17" name="Arc 101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311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315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14" name="Arc 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13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12" name="Arc 96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306" name="Group 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78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310" name="Line 9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09" name="Arc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08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07" name="Arc 91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301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22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305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04" name="Arc 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03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302" name="Arc 86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sp>
                <p:nvSpPr>
                  <p:cNvPr id="265300" name="Line 84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2291" y="12185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grpSp>
                <p:nvGrpSpPr>
                  <p:cNvPr id="265295" name="Group 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051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299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98" name="Arc 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97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96" name="Arc 80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265257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4119" y="16950"/>
                  <a:ext cx="2107" cy="579"/>
                  <a:chOff x="2288" y="11448"/>
                  <a:chExt cx="8460" cy="2636"/>
                </a:xfrm>
              </p:grpSpPr>
              <p:grpSp>
                <p:nvGrpSpPr>
                  <p:cNvPr id="265289" name="Group 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8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293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92" name="Arc 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91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90" name="Arc 7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284" name="Group 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17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288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87" name="Arc 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86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85" name="Arc 6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279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4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283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82" name="Arc 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81" name="Line 6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80" name="Arc 6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274" name="Group 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278" name="Line 6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77" name="Arc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76" name="Line 6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75" name="Arc 5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269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78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273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72" name="Arc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71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70" name="Arc 5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65264" name="Group 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22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268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67" name="Arc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66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65" name="Arc 4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sp>
                <p:nvSpPr>
                  <p:cNvPr id="265263" name="Line 47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2291" y="12185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grpSp>
                <p:nvGrpSpPr>
                  <p:cNvPr id="265258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051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65262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61" name="Arc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60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65259" name="Arc 43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</p:grpSp>
          </p:grpSp>
          <p:grpSp>
            <p:nvGrpSpPr>
              <p:cNvPr id="265219" name="Group 3"/>
              <p:cNvGrpSpPr>
                <a:grpSpLocks noChangeAspect="1"/>
              </p:cNvGrpSpPr>
              <p:nvPr/>
            </p:nvGrpSpPr>
            <p:grpSpPr bwMode="auto">
              <a:xfrm rot="-5400000">
                <a:off x="5009" y="10184"/>
                <a:ext cx="1176" cy="323"/>
                <a:chOff x="2288" y="11448"/>
                <a:chExt cx="8460" cy="2636"/>
              </a:xfrm>
            </p:grpSpPr>
            <p:grpSp>
              <p:nvGrpSpPr>
                <p:cNvPr id="265251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228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65255" name="Line 39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54" name="Arc 38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53" name="Line 37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52" name="Arc 36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65246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3417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65250" name="Line 34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49" name="Arc 33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48" name="Line 32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47" name="Arc 3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65241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454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65245" name="Line 29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44" name="Arc 28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43" name="Line 27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42" name="Arc 26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65236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565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65240" name="Line 24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39" name="Arc 23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38" name="Line 22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37" name="Arc 2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65231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678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65235" name="Line 19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34" name="Arc 18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33" name="Line 17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32" name="Arc 16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65226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7922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65230" name="Line 14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29" name="Arc 13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28" name="Line 12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27" name="Arc 1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265225" name="Line 9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2291" y="12185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grpSp>
              <p:nvGrpSpPr>
                <p:cNvPr id="265220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9051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65224" name="Line 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23" name="Arc 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22" name="Line 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221" name="Arc 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Floor/Ceiling systems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7776864" cy="4608512"/>
          </a:xfrm>
        </p:spPr>
        <p:txBody>
          <a:bodyPr/>
          <a:lstStyle/>
          <a:p>
            <a:r>
              <a:rPr lang="en-US" sz="2400" dirty="0" smtClean="0"/>
              <a:t>Airborne sound insulation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Inter-tenancy floors/ceilings (R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+C</a:t>
            </a:r>
            <a:r>
              <a:rPr lang="en-US" sz="1600" baseline="-25000" dirty="0" smtClean="0"/>
              <a:t>tr</a:t>
            </a:r>
            <a:r>
              <a:rPr lang="en-US" sz="1600" dirty="0" smtClean="0"/>
              <a:t> 50)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Minimum 200mm thick concrete with no ceiling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Concrete slabs can be thinner if suspended ceiling included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Concrete slabs less than 150mm will require ceiling cavity insulation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Light-weight construction requires great care</a:t>
            </a:r>
          </a:p>
          <a:p>
            <a:pPr marL="715963" indent="-357188" eaLnBrk="1" hangingPunct="1">
              <a:buFontTx/>
              <a:buChar char="-"/>
            </a:pPr>
            <a:endParaRPr lang="en-US" sz="1600" dirty="0" smtClean="0"/>
          </a:p>
          <a:p>
            <a:pPr marL="715963" indent="-357188" eaLnBrk="1" hangingPunct="1">
              <a:buNone/>
            </a:pPr>
            <a:endParaRPr lang="en-US" sz="2000" dirty="0" smtClean="0"/>
          </a:p>
          <a:p>
            <a:r>
              <a:rPr lang="en-US" sz="2400" dirty="0" smtClean="0"/>
              <a:t>Floor Impact isolation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BCA criteria (L</a:t>
            </a:r>
            <a:r>
              <a:rPr lang="en-US" sz="1600" baseline="-25000" dirty="0" smtClean="0"/>
              <a:t>n,w</a:t>
            </a:r>
            <a:r>
              <a:rPr lang="en-US" sz="1600" dirty="0" smtClean="0"/>
              <a:t>+C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u="sng" dirty="0" smtClean="0"/>
              <a:t>&lt;</a:t>
            </a:r>
            <a:r>
              <a:rPr lang="en-US" sz="1600" dirty="0" smtClean="0"/>
              <a:t> 62)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Minimum BCA Standard is poor and can be achieved by bare concrete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Minimum recommended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n,W</a:t>
            </a:r>
            <a:r>
              <a:rPr lang="en-US" sz="1600" dirty="0" smtClean="0"/>
              <a:t> 55 (requires acoustic underlay)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Light-weight construction a big problem due to low frequency “thumps”</a:t>
            </a:r>
          </a:p>
          <a:p>
            <a:pPr marL="715963" indent="-357188" eaLnBrk="1" hangingPunct="1">
              <a:buFontTx/>
              <a:buChar char="-"/>
            </a:pPr>
            <a:endParaRPr lang="en-US" sz="1600" dirty="0" smtClean="0"/>
          </a:p>
          <a:p>
            <a:pPr marL="715963" indent="-357188" eaLnBrk="1" hangingPunct="1">
              <a:buFontTx/>
              <a:buChar char="-"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Floors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539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1" y="2500314"/>
            <a:ext cx="8604447" cy="165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Floors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49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8568952" cy="167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Resilient Underlay </a:t>
            </a:r>
            <a:br>
              <a:rPr lang="en-NZ" sz="3800" dirty="0" smtClean="0"/>
            </a:br>
            <a:r>
              <a:rPr lang="en-NZ" sz="3800" dirty="0" smtClean="0"/>
              <a:t>(moderate performance)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25397" t="33685" r="66833" b="50000"/>
          <a:stretch>
            <a:fillRect/>
          </a:stretch>
        </p:blipFill>
        <p:spPr bwMode="auto">
          <a:xfrm>
            <a:off x="1475656" y="1484784"/>
            <a:ext cx="676875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21E26B-2876-47CC-8ED8-2B0626B3CA5C}" type="slidenum">
              <a:rPr lang="en-AU" smtClean="0"/>
              <a:pPr/>
              <a:t>2</a:t>
            </a:fld>
            <a:endParaRPr lang="en-AU" smtClean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115888"/>
            <a:ext cx="896461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90000"/>
              <a:defRPr/>
            </a:pPr>
            <a:r>
              <a:rPr lang="en-AU" sz="1600">
                <a:solidFill>
                  <a:schemeClr val="bg1"/>
                </a:solidFill>
              </a:rPr>
              <a:t>	</a:t>
            </a:r>
            <a:r>
              <a:rPr lang="en-AU" sz="1600" u="sng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Preparation Tips</a:t>
            </a: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  <a:defRPr/>
            </a:pPr>
            <a:r>
              <a:rPr lang="en-AU" sz="1600">
                <a:solidFill>
                  <a:srgbClr val="333333"/>
                </a:solidFill>
              </a:rPr>
              <a:t>Use Powerpoint to add interest (graphs, photos, audio, video) </a:t>
            </a:r>
            <a:br>
              <a:rPr lang="en-AU" sz="1600">
                <a:solidFill>
                  <a:srgbClr val="333333"/>
                </a:solidFill>
              </a:rPr>
            </a:br>
            <a:r>
              <a:rPr lang="en-AU" sz="1600">
                <a:solidFill>
                  <a:srgbClr val="333333"/>
                </a:solidFill>
              </a:rPr>
              <a:t>NOT to add boredom or distraction</a:t>
            </a: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  <a:defRPr/>
            </a:pPr>
            <a:r>
              <a:rPr lang="en-AU" sz="1600">
                <a:solidFill>
                  <a:srgbClr val="333333"/>
                </a:solidFill>
              </a:rPr>
              <a:t>Do not use as lecture notes!  No more than 25 words per slide i.e. Use bullet points - max 6 (3 to 4 words each). This slide is what NOT to do !!</a:t>
            </a: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  <a:defRPr/>
            </a:pPr>
            <a:r>
              <a:rPr lang="en-AU" sz="1600">
                <a:solidFill>
                  <a:srgbClr val="333333"/>
                </a:solidFill>
              </a:rPr>
              <a:t>Minimize use of fancy ‘fly ins’ - Use ‘Appear’ animation for multiple bullet points</a:t>
            </a: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  <a:defRPr/>
            </a:pPr>
            <a:r>
              <a:rPr lang="en-AU" sz="1600">
                <a:solidFill>
                  <a:srgbClr val="333333"/>
                </a:solidFill>
              </a:rPr>
              <a:t>Use ‘MDA Black’ slide template (Duplicate Slide 7, or go Format/Slide Design) to create contrast for pictures, videos etc</a:t>
            </a: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  <a:defRPr/>
            </a:pPr>
            <a:r>
              <a:rPr lang="en-AU" sz="1600">
                <a:solidFill>
                  <a:srgbClr val="333333"/>
                </a:solidFill>
              </a:rPr>
              <a:t>Revert to standard non-logo bulletpoint type by pressing TAB </a:t>
            </a: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  <a:defRPr/>
            </a:pPr>
            <a:r>
              <a:rPr lang="en-AU" sz="1600" u="sng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Audio/Video</a:t>
            </a:r>
            <a:r>
              <a:rPr lang="en-AU" sz="1600">
                <a:solidFill>
                  <a:srgbClr val="333333"/>
                </a:solidFill>
              </a:rPr>
              <a:t/>
            </a:r>
            <a:br>
              <a:rPr lang="en-AU" sz="1600">
                <a:solidFill>
                  <a:srgbClr val="333333"/>
                </a:solidFill>
              </a:rPr>
            </a:br>
            <a:r>
              <a:rPr lang="en-AU" sz="1600">
                <a:solidFill>
                  <a:srgbClr val="333333"/>
                </a:solidFill>
              </a:rPr>
              <a:t>Powerpoint </a:t>
            </a:r>
            <a:r>
              <a:rPr lang="en-AU" sz="1600" i="1">
                <a:solidFill>
                  <a:srgbClr val="333333"/>
                </a:solidFill>
              </a:rPr>
              <a:t>links</a:t>
            </a:r>
            <a:r>
              <a:rPr lang="en-AU" sz="1600">
                <a:solidFill>
                  <a:srgbClr val="333333"/>
                </a:solidFill>
              </a:rPr>
              <a:t> to (rather than embeds) audio/video files greater than 100KB.  Place any required audio/video files in “C:\Audio MDA” folder </a:t>
            </a:r>
            <a:r>
              <a:rPr lang="en-AU" sz="1600" i="1" u="sng">
                <a:solidFill>
                  <a:srgbClr val="333333"/>
                </a:solidFill>
              </a:rPr>
              <a:t>before</a:t>
            </a:r>
            <a:r>
              <a:rPr lang="en-AU" sz="1600">
                <a:solidFill>
                  <a:srgbClr val="333333"/>
                </a:solidFill>
              </a:rPr>
              <a:t> you insert them. </a:t>
            </a:r>
            <a:r>
              <a:rPr lang="en-AU" sz="1600">
                <a:solidFill>
                  <a:srgbClr val="FF0033"/>
                </a:solidFill>
              </a:rPr>
              <a:t>Create this folder on ANY computer you want to edit or present your presentation on</a:t>
            </a:r>
            <a:r>
              <a:rPr lang="en-AU" sz="1600">
                <a:solidFill>
                  <a:srgbClr val="333333"/>
                </a:solidFill>
              </a:rPr>
              <a:t>.</a:t>
            </a:r>
            <a:br>
              <a:rPr lang="en-AU" sz="1600">
                <a:solidFill>
                  <a:srgbClr val="333333"/>
                </a:solidFill>
              </a:rPr>
            </a:br>
            <a:r>
              <a:rPr lang="en-AU" sz="1600">
                <a:solidFill>
                  <a:srgbClr val="333333"/>
                </a:solidFill>
              </a:rPr>
              <a:t>You can use ‘embed’ for presentations with a small no. of audio/video samples (&lt; 10mb total) that don’t require calibration.  To embed you need to increase the ‘link file size limit’ (see Tools/Options/General) accordingly before insertion.</a:t>
            </a:r>
          </a:p>
          <a:p>
            <a:pPr marL="342900" indent="-342900">
              <a:spcBef>
                <a:spcPct val="20000"/>
              </a:spcBef>
              <a:buSzPct val="90000"/>
              <a:defRPr/>
            </a:pPr>
            <a:r>
              <a:rPr lang="en-AU">
                <a:solidFill>
                  <a:srgbClr val="333333"/>
                </a:solidFill>
              </a:rPr>
              <a:t>	</a:t>
            </a:r>
            <a:r>
              <a:rPr lang="en-AU" sz="1600" u="sng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 Tips</a:t>
            </a: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  <a:defRPr/>
            </a:pPr>
            <a:r>
              <a:rPr lang="en-AU" sz="1600">
                <a:solidFill>
                  <a:srgbClr val="333333"/>
                </a:solidFill>
              </a:rPr>
              <a:t>To start presentation, Press F5 or go to Slide Show/View Show. </a:t>
            </a:r>
            <a:br>
              <a:rPr lang="en-AU" sz="1600">
                <a:solidFill>
                  <a:srgbClr val="333333"/>
                </a:solidFill>
              </a:rPr>
            </a:br>
            <a:r>
              <a:rPr lang="en-AU" sz="1600">
                <a:solidFill>
                  <a:srgbClr val="333333"/>
                </a:solidFill>
              </a:rPr>
              <a:t>Presentation will automatically start from your title page (Page 3)</a:t>
            </a: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  <a:defRPr/>
            </a:pPr>
            <a:r>
              <a:rPr lang="en-AU" sz="1600">
                <a:solidFill>
                  <a:srgbClr val="333333"/>
                </a:solidFill>
              </a:rPr>
              <a:t>You can black out the screen during presentation by hitting ‘B’ key. </a:t>
            </a:r>
            <a:br>
              <a:rPr lang="en-AU" sz="1600">
                <a:solidFill>
                  <a:srgbClr val="333333"/>
                </a:solidFill>
              </a:rPr>
            </a:br>
            <a:r>
              <a:rPr lang="en-AU" sz="1600">
                <a:solidFill>
                  <a:srgbClr val="333333"/>
                </a:solidFill>
              </a:rPr>
              <a:t>Good when you are talking about something not on screen (‘B’ again to reappear)</a:t>
            </a: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  <a:defRPr/>
            </a:pPr>
            <a:r>
              <a:rPr lang="en-AU" sz="1600">
                <a:solidFill>
                  <a:srgbClr val="333333"/>
                </a:solidFill>
              </a:rPr>
              <a:t>To assist navigation, remember a few key slide nos.  </a:t>
            </a:r>
            <a:br>
              <a:rPr lang="en-AU" sz="1600">
                <a:solidFill>
                  <a:srgbClr val="333333"/>
                </a:solidFill>
              </a:rPr>
            </a:br>
            <a:r>
              <a:rPr lang="en-AU" sz="1600">
                <a:solidFill>
                  <a:srgbClr val="333333"/>
                </a:solidFill>
              </a:rPr>
              <a:t>Type 32 ‘enter’ to go to slide 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Resilient Underlay</a:t>
            </a:r>
            <a:br>
              <a:rPr lang="en-NZ" sz="3800" dirty="0" smtClean="0"/>
            </a:br>
            <a:r>
              <a:rPr lang="en-NZ" sz="3800" dirty="0" smtClean="0"/>
              <a:t>(high performance)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5527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Hydraulic Services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7920880" cy="4608512"/>
          </a:xfrm>
        </p:spPr>
        <p:txBody>
          <a:bodyPr/>
          <a:lstStyle/>
          <a:p>
            <a:r>
              <a:rPr lang="en-US" sz="2400" dirty="0" smtClean="0"/>
              <a:t>Acoustic separation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The BCA requires that hydraulic services pipes must be separated from the rooms of a sole-occupancy unit by construction with the following acoustic performance:</a:t>
            </a:r>
          </a:p>
          <a:p>
            <a:pPr marL="1346200" indent="-630238">
              <a:buFontTx/>
              <a:buChar char="-"/>
            </a:pPr>
            <a:r>
              <a:rPr lang="en-US" sz="1600" dirty="0" smtClean="0"/>
              <a:t>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+C</a:t>
            </a:r>
            <a:r>
              <a:rPr lang="en-US" sz="1600" baseline="-25000" dirty="0" smtClean="0"/>
              <a:t>tr</a:t>
            </a:r>
            <a:r>
              <a:rPr lang="en-US" sz="1600" dirty="0" smtClean="0"/>
              <a:t> 40 if the room is a habitable room</a:t>
            </a:r>
          </a:p>
          <a:p>
            <a:pPr marL="1346200" indent="-630238">
              <a:buFontTx/>
              <a:buChar char="-"/>
            </a:pPr>
            <a:r>
              <a:rPr lang="en-US" sz="1600" dirty="0" smtClean="0"/>
              <a:t>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+C</a:t>
            </a:r>
            <a:r>
              <a:rPr lang="en-US" sz="1600" baseline="-25000" dirty="0" smtClean="0"/>
              <a:t>tr</a:t>
            </a:r>
            <a:r>
              <a:rPr lang="en-US" sz="1600" dirty="0" smtClean="0"/>
              <a:t> 25 if the room is a non-habitable room (wet area)</a:t>
            </a:r>
          </a:p>
          <a:p>
            <a:pPr marL="715963" indent="-357188">
              <a:buFontTx/>
              <a:buChar char="-"/>
            </a:pPr>
            <a:endParaRPr lang="en-US" sz="1600" dirty="0" smtClean="0"/>
          </a:p>
          <a:p>
            <a:pPr marL="715963" indent="-357188">
              <a:buFontTx/>
              <a:buChar char="-"/>
            </a:pPr>
            <a:r>
              <a:rPr lang="en-US" sz="1600" dirty="0" smtClean="0"/>
              <a:t>The above requires the use of appropriate construction of ceilings and risers.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The acoustic performance of ceilings and risers can be reduced by the use if pipe lagging and acoustic insulation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Plastic water supply pipe also significantly reduces the required performance of risers and wall linings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Water supply pipes must technically be located within a cavity of discontinuous construction</a:t>
            </a:r>
          </a:p>
          <a:p>
            <a:pPr marL="715963" indent="-357188" eaLnBrk="1" hangingPunct="1">
              <a:buFontTx/>
              <a:buChar char="-"/>
            </a:pP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Hydraulic Services - above ceilings</a:t>
            </a:r>
            <a:br>
              <a:rPr lang="en-NZ" sz="3800" dirty="0" smtClean="0"/>
            </a:br>
            <a:r>
              <a:rPr lang="en-NZ" sz="3800" dirty="0" smtClean="0"/>
              <a:t>(habitable)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5932" name="Rectangle 1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245761" name="Group 1"/>
          <p:cNvGrpSpPr>
            <a:grpSpLocks noChangeAspect="1"/>
          </p:cNvGrpSpPr>
          <p:nvPr/>
        </p:nvGrpSpPr>
        <p:grpSpPr bwMode="auto">
          <a:xfrm>
            <a:off x="1115612" y="1700804"/>
            <a:ext cx="7350528" cy="3728060"/>
            <a:chOff x="4851" y="16674"/>
            <a:chExt cx="8004" cy="4061"/>
          </a:xfrm>
        </p:grpSpPr>
        <p:sp>
          <p:nvSpPr>
            <p:cNvPr id="245931" name="AutoShape 171"/>
            <p:cNvSpPr>
              <a:spLocks noChangeAspect="1" noChangeArrowheads="1" noTextEdit="1"/>
            </p:cNvSpPr>
            <p:nvPr/>
          </p:nvSpPr>
          <p:spPr bwMode="auto">
            <a:xfrm>
              <a:off x="4851" y="16674"/>
              <a:ext cx="8004" cy="406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45927" name="Group 167"/>
            <p:cNvGrpSpPr>
              <a:grpSpLocks/>
            </p:cNvGrpSpPr>
            <p:nvPr/>
          </p:nvGrpSpPr>
          <p:grpSpPr bwMode="auto">
            <a:xfrm>
              <a:off x="6174" y="17692"/>
              <a:ext cx="2204" cy="951"/>
              <a:chOff x="8019" y="14227"/>
              <a:chExt cx="2204" cy="951"/>
            </a:xfrm>
          </p:grpSpPr>
          <p:sp>
            <p:nvSpPr>
              <p:cNvPr id="245930" name="Freeform 170"/>
              <p:cNvSpPr>
                <a:spLocks/>
              </p:cNvSpPr>
              <p:nvPr/>
            </p:nvSpPr>
            <p:spPr bwMode="auto">
              <a:xfrm>
                <a:off x="9519" y="14541"/>
                <a:ext cx="704" cy="637"/>
              </a:xfrm>
              <a:custGeom>
                <a:avLst/>
                <a:gdLst/>
                <a:ahLst/>
                <a:cxnLst>
                  <a:cxn ang="0">
                    <a:pos x="699" y="0"/>
                  </a:cxn>
                  <a:cxn ang="0">
                    <a:pos x="678" y="441"/>
                  </a:cxn>
                  <a:cxn ang="0">
                    <a:pos x="540" y="609"/>
                  </a:cxn>
                  <a:cxn ang="0">
                    <a:pos x="426" y="609"/>
                  </a:cxn>
                  <a:cxn ang="0">
                    <a:pos x="302" y="469"/>
                  </a:cxn>
                  <a:cxn ang="0">
                    <a:pos x="252" y="258"/>
                  </a:cxn>
                  <a:cxn ang="0">
                    <a:pos x="0" y="252"/>
                  </a:cxn>
                </a:cxnLst>
                <a:rect l="0" t="0" r="r" b="b"/>
                <a:pathLst>
                  <a:path w="704" h="637">
                    <a:moveTo>
                      <a:pt x="699" y="0"/>
                    </a:moveTo>
                    <a:cubicBezTo>
                      <a:pt x="696" y="73"/>
                      <a:pt x="704" y="339"/>
                      <a:pt x="678" y="441"/>
                    </a:cubicBezTo>
                    <a:cubicBezTo>
                      <a:pt x="652" y="543"/>
                      <a:pt x="582" y="581"/>
                      <a:pt x="540" y="609"/>
                    </a:cubicBezTo>
                    <a:cubicBezTo>
                      <a:pt x="498" y="637"/>
                      <a:pt x="466" y="632"/>
                      <a:pt x="426" y="609"/>
                    </a:cubicBezTo>
                    <a:cubicBezTo>
                      <a:pt x="386" y="586"/>
                      <a:pt x="331" y="527"/>
                      <a:pt x="302" y="469"/>
                    </a:cubicBezTo>
                    <a:cubicBezTo>
                      <a:pt x="273" y="411"/>
                      <a:pt x="302" y="294"/>
                      <a:pt x="252" y="258"/>
                    </a:cubicBezTo>
                    <a:cubicBezTo>
                      <a:pt x="202" y="222"/>
                      <a:pt x="52" y="253"/>
                      <a:pt x="0" y="252"/>
                    </a:cubicBezTo>
                  </a:path>
                </a:pathLst>
              </a:custGeom>
              <a:noFill/>
              <a:ln w="2286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5929" name="Line 169"/>
              <p:cNvSpPr>
                <a:spLocks noChangeShapeType="1"/>
              </p:cNvSpPr>
              <p:nvPr/>
            </p:nvSpPr>
            <p:spPr bwMode="auto">
              <a:xfrm flipH="1">
                <a:off x="8019" y="14794"/>
                <a:ext cx="1503" cy="28"/>
              </a:xfrm>
              <a:prstGeom prst="line">
                <a:avLst/>
              </a:prstGeom>
              <a:noFill/>
              <a:ln w="2286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5928" name="Line 168"/>
              <p:cNvSpPr>
                <a:spLocks noChangeShapeType="1"/>
              </p:cNvSpPr>
              <p:nvPr/>
            </p:nvSpPr>
            <p:spPr bwMode="auto">
              <a:xfrm flipV="1">
                <a:off x="10217" y="14227"/>
                <a:ext cx="1" cy="333"/>
              </a:xfrm>
              <a:prstGeom prst="line">
                <a:avLst/>
              </a:prstGeom>
              <a:noFill/>
              <a:ln w="2286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245926" name="Rectangle 166" descr="Large confetti"/>
            <p:cNvSpPr>
              <a:spLocks noChangeArrowheads="1"/>
            </p:cNvSpPr>
            <p:nvPr/>
          </p:nvSpPr>
          <p:spPr bwMode="auto">
            <a:xfrm>
              <a:off x="5912" y="17085"/>
              <a:ext cx="2377" cy="602"/>
            </a:xfrm>
            <a:prstGeom prst="rect">
              <a:avLst/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5925" name="Rectangle 165"/>
            <p:cNvSpPr>
              <a:spLocks noChangeArrowheads="1"/>
            </p:cNvSpPr>
            <p:nvPr/>
          </p:nvSpPr>
          <p:spPr bwMode="auto">
            <a:xfrm flipV="1">
              <a:off x="5912" y="19343"/>
              <a:ext cx="5589" cy="1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45921" name="Group 161"/>
            <p:cNvGrpSpPr>
              <a:grpSpLocks/>
            </p:cNvGrpSpPr>
            <p:nvPr/>
          </p:nvGrpSpPr>
          <p:grpSpPr bwMode="auto">
            <a:xfrm>
              <a:off x="6161" y="17085"/>
              <a:ext cx="2205" cy="1561"/>
              <a:chOff x="5109" y="12810"/>
              <a:chExt cx="2205" cy="1561"/>
            </a:xfrm>
          </p:grpSpPr>
          <p:sp>
            <p:nvSpPr>
              <p:cNvPr id="245924" name="Freeform 164"/>
              <p:cNvSpPr>
                <a:spLocks/>
              </p:cNvSpPr>
              <p:nvPr/>
            </p:nvSpPr>
            <p:spPr bwMode="auto">
              <a:xfrm>
                <a:off x="6606" y="13744"/>
                <a:ext cx="708" cy="627"/>
              </a:xfrm>
              <a:custGeom>
                <a:avLst/>
                <a:gdLst/>
                <a:ahLst/>
                <a:cxnLst>
                  <a:cxn ang="0">
                    <a:pos x="705" y="0"/>
                  </a:cxn>
                  <a:cxn ang="0">
                    <a:pos x="681" y="431"/>
                  </a:cxn>
                  <a:cxn ang="0">
                    <a:pos x="543" y="599"/>
                  </a:cxn>
                  <a:cxn ang="0">
                    <a:pos x="429" y="599"/>
                  </a:cxn>
                  <a:cxn ang="0">
                    <a:pos x="305" y="459"/>
                  </a:cxn>
                  <a:cxn ang="0">
                    <a:pos x="255" y="248"/>
                  </a:cxn>
                  <a:cxn ang="0">
                    <a:pos x="0" y="240"/>
                  </a:cxn>
                </a:cxnLst>
                <a:rect l="0" t="0" r="r" b="b"/>
                <a:pathLst>
                  <a:path w="708" h="627">
                    <a:moveTo>
                      <a:pt x="705" y="0"/>
                    </a:moveTo>
                    <a:cubicBezTo>
                      <a:pt x="699" y="72"/>
                      <a:pt x="708" y="331"/>
                      <a:pt x="681" y="431"/>
                    </a:cubicBezTo>
                    <a:cubicBezTo>
                      <a:pt x="654" y="531"/>
                      <a:pt x="585" y="571"/>
                      <a:pt x="543" y="599"/>
                    </a:cubicBezTo>
                    <a:cubicBezTo>
                      <a:pt x="501" y="627"/>
                      <a:pt x="469" y="622"/>
                      <a:pt x="429" y="599"/>
                    </a:cubicBezTo>
                    <a:cubicBezTo>
                      <a:pt x="389" y="576"/>
                      <a:pt x="334" y="517"/>
                      <a:pt x="305" y="459"/>
                    </a:cubicBezTo>
                    <a:cubicBezTo>
                      <a:pt x="276" y="401"/>
                      <a:pt x="306" y="285"/>
                      <a:pt x="255" y="248"/>
                    </a:cubicBezTo>
                    <a:cubicBezTo>
                      <a:pt x="204" y="211"/>
                      <a:pt x="53" y="242"/>
                      <a:pt x="0" y="240"/>
                    </a:cubicBezTo>
                  </a:path>
                </a:pathLst>
              </a:cu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5923" name="Line 163"/>
              <p:cNvSpPr>
                <a:spLocks noChangeShapeType="1"/>
              </p:cNvSpPr>
              <p:nvPr/>
            </p:nvSpPr>
            <p:spPr bwMode="auto">
              <a:xfrm flipH="1">
                <a:off x="5109" y="13987"/>
                <a:ext cx="1497" cy="28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5922" name="Line 162"/>
              <p:cNvSpPr>
                <a:spLocks noChangeShapeType="1"/>
              </p:cNvSpPr>
              <p:nvPr/>
            </p:nvSpPr>
            <p:spPr bwMode="auto">
              <a:xfrm flipV="1">
                <a:off x="7307" y="12810"/>
                <a:ext cx="1" cy="934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245920" name="Rectangle 160" descr="Large confetti"/>
            <p:cNvSpPr>
              <a:spLocks noChangeArrowheads="1"/>
            </p:cNvSpPr>
            <p:nvPr/>
          </p:nvSpPr>
          <p:spPr bwMode="auto">
            <a:xfrm>
              <a:off x="8434" y="17093"/>
              <a:ext cx="3067" cy="602"/>
            </a:xfrm>
            <a:prstGeom prst="rect">
              <a:avLst/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5919" name="Text Box 159"/>
            <p:cNvSpPr txBox="1">
              <a:spLocks noChangeArrowheads="1"/>
            </p:cNvSpPr>
            <p:nvPr/>
          </p:nvSpPr>
          <p:spPr bwMode="auto">
            <a:xfrm>
              <a:off x="9669" y="17767"/>
              <a:ext cx="2858" cy="9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PVC/HDPE waste pipe wrapped with 1 layer of 25mm thick Soundlag 4525C, 4kg/m</a:t>
              </a:r>
              <a:r>
                <a:rPr kumimoji="0" lang="en-NZ" sz="1000" b="0" i="0" u="none" strike="noStrike" cap="none" normalizeH="0" baseline="3000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acoustic pipe lagging or equivalent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18" name="Line 158"/>
            <p:cNvSpPr>
              <a:spLocks noChangeShapeType="1"/>
            </p:cNvSpPr>
            <p:nvPr/>
          </p:nvSpPr>
          <p:spPr bwMode="auto">
            <a:xfrm flipH="1" flipV="1">
              <a:off x="8526" y="18262"/>
              <a:ext cx="114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5917" name="Text Box 157"/>
            <p:cNvSpPr txBox="1">
              <a:spLocks noChangeArrowheads="1"/>
            </p:cNvSpPr>
            <p:nvPr/>
          </p:nvSpPr>
          <p:spPr bwMode="auto">
            <a:xfrm>
              <a:off x="4982" y="19789"/>
              <a:ext cx="3363" cy="7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13mm standard plasterboard ceiling, with all services penetrations to be acoustically sealed within 1200mm of pipe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16" name="Line 156"/>
            <p:cNvSpPr>
              <a:spLocks noChangeShapeType="1"/>
            </p:cNvSpPr>
            <p:nvPr/>
          </p:nvSpPr>
          <p:spPr bwMode="auto">
            <a:xfrm flipV="1">
              <a:off x="6926" y="19463"/>
              <a:ext cx="1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5915" name="AutoShape 155"/>
            <p:cNvSpPr>
              <a:spLocks noChangeArrowheads="1"/>
            </p:cNvSpPr>
            <p:nvPr/>
          </p:nvSpPr>
          <p:spPr bwMode="auto">
            <a:xfrm>
              <a:off x="8621" y="19894"/>
              <a:ext cx="1575" cy="46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Habitable room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14" name="Text Box 154"/>
            <p:cNvSpPr txBox="1">
              <a:spLocks noChangeArrowheads="1"/>
            </p:cNvSpPr>
            <p:nvPr/>
          </p:nvSpPr>
          <p:spPr bwMode="auto">
            <a:xfrm>
              <a:off x="10570" y="19819"/>
              <a:ext cx="2131" cy="7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75mm, 24kg/m</a:t>
              </a:r>
              <a:r>
                <a:rPr kumimoji="0" lang="en-NZ" sz="1000" b="0" i="0" u="none" strike="noStrike" cap="none" normalizeH="0" baseline="3000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acoustic insulation, 1200mm each side of pipe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13" name="Line 153"/>
            <p:cNvSpPr>
              <a:spLocks noChangeShapeType="1"/>
            </p:cNvSpPr>
            <p:nvPr/>
          </p:nvSpPr>
          <p:spPr bwMode="auto">
            <a:xfrm flipV="1">
              <a:off x="11136" y="19174"/>
              <a:ext cx="1" cy="6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45762" name="Group 2"/>
            <p:cNvGrpSpPr>
              <a:grpSpLocks/>
            </p:cNvGrpSpPr>
            <p:nvPr/>
          </p:nvGrpSpPr>
          <p:grpSpPr bwMode="auto">
            <a:xfrm>
              <a:off x="5918" y="18953"/>
              <a:ext cx="5467" cy="351"/>
              <a:chOff x="5953" y="18941"/>
              <a:chExt cx="5467" cy="351"/>
            </a:xfrm>
          </p:grpSpPr>
          <p:grpSp>
            <p:nvGrpSpPr>
              <p:cNvPr id="245838" name="Group 78"/>
              <p:cNvGrpSpPr>
                <a:grpSpLocks noChangeAspect="1"/>
              </p:cNvGrpSpPr>
              <p:nvPr/>
            </p:nvGrpSpPr>
            <p:grpSpPr bwMode="auto">
              <a:xfrm>
                <a:off x="5953" y="18941"/>
                <a:ext cx="2782" cy="351"/>
                <a:chOff x="2154" y="16950"/>
                <a:chExt cx="4072" cy="579"/>
              </a:xfrm>
            </p:grpSpPr>
            <p:grpSp>
              <p:nvGrpSpPr>
                <p:cNvPr id="245876" name="Group 116"/>
                <p:cNvGrpSpPr>
                  <a:grpSpLocks noChangeAspect="1"/>
                </p:cNvGrpSpPr>
                <p:nvPr/>
              </p:nvGrpSpPr>
              <p:grpSpPr bwMode="auto">
                <a:xfrm>
                  <a:off x="2154" y="16950"/>
                  <a:ext cx="2107" cy="579"/>
                  <a:chOff x="2288" y="11448"/>
                  <a:chExt cx="8460" cy="2636"/>
                </a:xfrm>
              </p:grpSpPr>
              <p:grpSp>
                <p:nvGrpSpPr>
                  <p:cNvPr id="245908" name="Group 1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8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912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911" name="Arc 1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910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909" name="Arc 14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903" name="Group 1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17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907" name="Line 14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906" name="Arc 1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905" name="Line 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904" name="Arc 14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98" name="Group 1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4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902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901" name="Arc 1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900" name="Line 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99" name="Arc 13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93" name="Group 1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97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96" name="Arc 1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95" name="Line 13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94" name="Arc 13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88" name="Group 1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78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92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91" name="Arc 1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90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89" name="Arc 12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83" name="Group 1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22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87" name="Line 12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86" name="Arc 1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85" name="Line 12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84" name="Arc 12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sp>
                <p:nvSpPr>
                  <p:cNvPr id="245882" name="Line 122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2291" y="12185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grpSp>
                <p:nvGrpSpPr>
                  <p:cNvPr id="245877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051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81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80" name="Arc 1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79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78" name="Arc 118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245839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4119" y="16950"/>
                  <a:ext cx="2107" cy="579"/>
                  <a:chOff x="2288" y="11448"/>
                  <a:chExt cx="8460" cy="2636"/>
                </a:xfrm>
              </p:grpSpPr>
              <p:grpSp>
                <p:nvGrpSpPr>
                  <p:cNvPr id="245871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8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75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74" name="Arc 1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73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72" name="Arc 112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66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17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70" name="Line 11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69" name="Arc 1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68" name="Line 1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67" name="Arc 10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61" name="Group 1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4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65" name="Line 10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64" name="Arc 1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63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62" name="Arc 102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56" name="Group 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60" name="Line 1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59" name="Arc 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58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57" name="Arc 9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51" name="Group 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78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55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54" name="Arc 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53" name="Line 9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52" name="Arc 92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46" name="Group 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22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50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49" name="Arc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48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47" name="Arc 8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sp>
                <p:nvSpPr>
                  <p:cNvPr id="245845" name="Line 85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2291" y="12185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grpSp>
                <p:nvGrpSpPr>
                  <p:cNvPr id="245840" name="Group 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051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44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43" name="Arc 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42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41" name="Arc 81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</p:grpSp>
          </p:grpSp>
          <p:grpSp>
            <p:nvGrpSpPr>
              <p:cNvPr id="245763" name="Group 3"/>
              <p:cNvGrpSpPr>
                <a:grpSpLocks noChangeAspect="1"/>
              </p:cNvGrpSpPr>
              <p:nvPr/>
            </p:nvGrpSpPr>
            <p:grpSpPr bwMode="auto">
              <a:xfrm>
                <a:off x="8638" y="18941"/>
                <a:ext cx="2782" cy="351"/>
                <a:chOff x="2154" y="16950"/>
                <a:chExt cx="4072" cy="579"/>
              </a:xfrm>
            </p:grpSpPr>
            <p:grpSp>
              <p:nvGrpSpPr>
                <p:cNvPr id="245801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2154" y="16950"/>
                  <a:ext cx="2107" cy="579"/>
                  <a:chOff x="2288" y="11448"/>
                  <a:chExt cx="8460" cy="2636"/>
                </a:xfrm>
              </p:grpSpPr>
              <p:grpSp>
                <p:nvGrpSpPr>
                  <p:cNvPr id="245833" name="Group 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8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37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36" name="Arc 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35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34" name="Arc 7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28" name="Group 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17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32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31" name="Arc 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30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29" name="Arc 6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23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4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27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26" name="Arc 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25" name="Line 6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24" name="Arc 6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18" name="Group 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22" name="Line 6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21" name="Arc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20" name="Line 6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19" name="Arc 5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13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78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17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16" name="Arc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15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14" name="Arc 5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808" name="Group 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22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12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11" name="Arc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10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09" name="Arc 4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sp>
                <p:nvSpPr>
                  <p:cNvPr id="245807" name="Line 47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2291" y="12185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grpSp>
                <p:nvGrpSpPr>
                  <p:cNvPr id="245802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051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06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05" name="Arc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04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803" name="Arc 43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245764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4119" y="16950"/>
                  <a:ext cx="2107" cy="579"/>
                  <a:chOff x="2288" y="11448"/>
                  <a:chExt cx="8460" cy="2636"/>
                </a:xfrm>
              </p:grpSpPr>
              <p:grpSp>
                <p:nvGrpSpPr>
                  <p:cNvPr id="245796" name="Group 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8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800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99" name="Arc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98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97" name="Arc 3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791" name="Group 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17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795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94" name="Arc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93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92" name="Arc 32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786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4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790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89" name="Arc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88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87" name="Arc 2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781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8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785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84" name="Arc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83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82" name="Arc 22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776" name="Group 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786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780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79" name="Arc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78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77" name="Arc 1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245771" name="Group 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22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775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74" name="Arc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73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72" name="Arc 12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sp>
                <p:nvSpPr>
                  <p:cNvPr id="245770" name="Line 10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2291" y="12185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grpSp>
                <p:nvGrpSpPr>
                  <p:cNvPr id="245765" name="Group 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051" y="11448"/>
                    <a:ext cx="1697" cy="2636"/>
                    <a:chOff x="2288" y="11448"/>
                    <a:chExt cx="1697" cy="2636"/>
                  </a:xfrm>
                </p:grpSpPr>
                <p:sp>
                  <p:nvSpPr>
                    <p:cNvPr id="245769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0800000" flipV="1">
                      <a:off x="2858" y="12200"/>
                      <a:ext cx="558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68" name="Arc 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11448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67" name="Line 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10800000">
                      <a:off x="3417" y="12192"/>
                      <a:ext cx="567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245766" name="Arc 6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856" y="13325"/>
                      <a:ext cx="1129" cy="75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7 w 43200"/>
                        <a:gd name="T1" fmla="*/ 23171 h 23647"/>
                        <a:gd name="T2" fmla="*/ 43103 w 43200"/>
                        <a:gd name="T3" fmla="*/ 23647 h 23647"/>
                        <a:gd name="T4" fmla="*/ 21600 w 43200"/>
                        <a:gd name="T5" fmla="*/ 21600 h 236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647" fill="none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</a:path>
                        <a:path w="43200" h="23647" stroke="0" extrusionOk="0">
                          <a:moveTo>
                            <a:pt x="57" y="23170"/>
                          </a:moveTo>
                          <a:cubicBezTo>
                            <a:pt x="19" y="22648"/>
                            <a:pt x="0" y="2212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2283"/>
                            <a:pt x="43167" y="22966"/>
                            <a:pt x="43102" y="23646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Hydraulic Services - above ceilings</a:t>
            </a:r>
            <a:br>
              <a:rPr lang="en-NZ" sz="3800" dirty="0" smtClean="0"/>
            </a:br>
            <a:r>
              <a:rPr lang="en-NZ" sz="3800" dirty="0" smtClean="0"/>
              <a:t>(wet area)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5932" name="Rectangle 1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81749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281601" name="Group 1"/>
          <p:cNvGrpSpPr>
            <a:grpSpLocks noChangeAspect="1"/>
          </p:cNvGrpSpPr>
          <p:nvPr/>
        </p:nvGrpSpPr>
        <p:grpSpPr bwMode="auto">
          <a:xfrm>
            <a:off x="1475656" y="1484784"/>
            <a:ext cx="6696744" cy="4312520"/>
            <a:chOff x="4851" y="11844"/>
            <a:chExt cx="8004" cy="5156"/>
          </a:xfrm>
        </p:grpSpPr>
        <p:sp>
          <p:nvSpPr>
            <p:cNvPr id="281748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4851" y="11844"/>
              <a:ext cx="8004" cy="515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81744" name="Group 144"/>
            <p:cNvGrpSpPr>
              <a:grpSpLocks/>
            </p:cNvGrpSpPr>
            <p:nvPr/>
          </p:nvGrpSpPr>
          <p:grpSpPr bwMode="auto">
            <a:xfrm>
              <a:off x="5124" y="13417"/>
              <a:ext cx="2204" cy="951"/>
              <a:chOff x="8019" y="14227"/>
              <a:chExt cx="2204" cy="951"/>
            </a:xfrm>
          </p:grpSpPr>
          <p:sp>
            <p:nvSpPr>
              <p:cNvPr id="281747" name="Freeform 147"/>
              <p:cNvSpPr>
                <a:spLocks/>
              </p:cNvSpPr>
              <p:nvPr/>
            </p:nvSpPr>
            <p:spPr bwMode="auto">
              <a:xfrm>
                <a:off x="9519" y="14541"/>
                <a:ext cx="704" cy="637"/>
              </a:xfrm>
              <a:custGeom>
                <a:avLst/>
                <a:gdLst/>
                <a:ahLst/>
                <a:cxnLst>
                  <a:cxn ang="0">
                    <a:pos x="699" y="0"/>
                  </a:cxn>
                  <a:cxn ang="0">
                    <a:pos x="678" y="441"/>
                  </a:cxn>
                  <a:cxn ang="0">
                    <a:pos x="540" y="609"/>
                  </a:cxn>
                  <a:cxn ang="0">
                    <a:pos x="426" y="609"/>
                  </a:cxn>
                  <a:cxn ang="0">
                    <a:pos x="302" y="469"/>
                  </a:cxn>
                  <a:cxn ang="0">
                    <a:pos x="252" y="258"/>
                  </a:cxn>
                  <a:cxn ang="0">
                    <a:pos x="0" y="252"/>
                  </a:cxn>
                </a:cxnLst>
                <a:rect l="0" t="0" r="r" b="b"/>
                <a:pathLst>
                  <a:path w="704" h="637">
                    <a:moveTo>
                      <a:pt x="699" y="0"/>
                    </a:moveTo>
                    <a:cubicBezTo>
                      <a:pt x="696" y="73"/>
                      <a:pt x="704" y="339"/>
                      <a:pt x="678" y="441"/>
                    </a:cubicBezTo>
                    <a:cubicBezTo>
                      <a:pt x="652" y="543"/>
                      <a:pt x="582" y="581"/>
                      <a:pt x="540" y="609"/>
                    </a:cubicBezTo>
                    <a:cubicBezTo>
                      <a:pt x="498" y="637"/>
                      <a:pt x="466" y="632"/>
                      <a:pt x="426" y="609"/>
                    </a:cubicBezTo>
                    <a:cubicBezTo>
                      <a:pt x="386" y="586"/>
                      <a:pt x="331" y="527"/>
                      <a:pt x="302" y="469"/>
                    </a:cubicBezTo>
                    <a:cubicBezTo>
                      <a:pt x="273" y="411"/>
                      <a:pt x="302" y="294"/>
                      <a:pt x="252" y="258"/>
                    </a:cubicBezTo>
                    <a:cubicBezTo>
                      <a:pt x="202" y="222"/>
                      <a:pt x="52" y="253"/>
                      <a:pt x="0" y="252"/>
                    </a:cubicBezTo>
                  </a:path>
                </a:pathLst>
              </a:custGeom>
              <a:noFill/>
              <a:ln w="2286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746" name="Line 146"/>
              <p:cNvSpPr>
                <a:spLocks noChangeShapeType="1"/>
              </p:cNvSpPr>
              <p:nvPr/>
            </p:nvSpPr>
            <p:spPr bwMode="auto">
              <a:xfrm flipH="1">
                <a:off x="8019" y="14794"/>
                <a:ext cx="1503" cy="28"/>
              </a:xfrm>
              <a:prstGeom prst="line">
                <a:avLst/>
              </a:prstGeom>
              <a:noFill/>
              <a:ln w="2286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745" name="Line 145"/>
              <p:cNvSpPr>
                <a:spLocks noChangeShapeType="1"/>
              </p:cNvSpPr>
              <p:nvPr/>
            </p:nvSpPr>
            <p:spPr bwMode="auto">
              <a:xfrm flipV="1">
                <a:off x="10217" y="14227"/>
                <a:ext cx="1" cy="333"/>
              </a:xfrm>
              <a:prstGeom prst="line">
                <a:avLst/>
              </a:prstGeom>
              <a:noFill/>
              <a:ln w="2286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281743" name="Rectangle 143" descr="Small confetti"/>
            <p:cNvSpPr>
              <a:spLocks noChangeArrowheads="1"/>
            </p:cNvSpPr>
            <p:nvPr/>
          </p:nvSpPr>
          <p:spPr bwMode="auto">
            <a:xfrm>
              <a:off x="7375" y="12802"/>
              <a:ext cx="4858" cy="602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742" name="Rectangle 142"/>
            <p:cNvSpPr>
              <a:spLocks noChangeArrowheads="1"/>
            </p:cNvSpPr>
            <p:nvPr/>
          </p:nvSpPr>
          <p:spPr bwMode="auto">
            <a:xfrm flipV="1">
              <a:off x="5065" y="14923"/>
              <a:ext cx="2928" cy="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741" name="AutoShape 141"/>
            <p:cNvSpPr>
              <a:spLocks noChangeArrowheads="1"/>
            </p:cNvSpPr>
            <p:nvPr/>
          </p:nvSpPr>
          <p:spPr bwMode="auto">
            <a:xfrm>
              <a:off x="5659" y="15935"/>
              <a:ext cx="1785" cy="46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Bathroom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740" name="AutoShape 140"/>
            <p:cNvSpPr>
              <a:spLocks noChangeArrowheads="1"/>
            </p:cNvSpPr>
            <p:nvPr/>
          </p:nvSpPr>
          <p:spPr bwMode="auto">
            <a:xfrm>
              <a:off x="9895" y="15935"/>
              <a:ext cx="1785" cy="46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Habitable room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739" name="Text Box 139"/>
            <p:cNvSpPr txBox="1">
              <a:spLocks noChangeArrowheads="1"/>
            </p:cNvSpPr>
            <p:nvPr/>
          </p:nvSpPr>
          <p:spPr bwMode="auto">
            <a:xfrm>
              <a:off x="5319" y="12215"/>
              <a:ext cx="1717" cy="4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Acoustically lagged PVC/HDPE waste pipe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738" name="Rectangle 138"/>
            <p:cNvSpPr>
              <a:spLocks noChangeArrowheads="1"/>
            </p:cNvSpPr>
            <p:nvPr/>
          </p:nvSpPr>
          <p:spPr bwMode="auto">
            <a:xfrm flipH="1">
              <a:off x="7993" y="13408"/>
              <a:ext cx="121" cy="308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737" name="Rectangle 137"/>
            <p:cNvSpPr>
              <a:spLocks noChangeArrowheads="1"/>
            </p:cNvSpPr>
            <p:nvPr/>
          </p:nvSpPr>
          <p:spPr bwMode="auto">
            <a:xfrm flipH="1">
              <a:off x="8608" y="13408"/>
              <a:ext cx="113" cy="308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81731" name="Group 131"/>
            <p:cNvGrpSpPr>
              <a:grpSpLocks/>
            </p:cNvGrpSpPr>
            <p:nvPr/>
          </p:nvGrpSpPr>
          <p:grpSpPr bwMode="auto">
            <a:xfrm rot="5400000">
              <a:off x="8249" y="13265"/>
              <a:ext cx="228" cy="513"/>
              <a:chOff x="10108" y="2892"/>
              <a:chExt cx="118" cy="265"/>
            </a:xfrm>
          </p:grpSpPr>
          <p:sp>
            <p:nvSpPr>
              <p:cNvPr id="281736" name="Line 136"/>
              <p:cNvSpPr>
                <a:spLocks noChangeShapeType="1"/>
              </p:cNvSpPr>
              <p:nvPr/>
            </p:nvSpPr>
            <p:spPr bwMode="auto">
              <a:xfrm>
                <a:off x="10111" y="2892"/>
                <a:ext cx="10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735" name="Line 135"/>
              <p:cNvSpPr>
                <a:spLocks noChangeShapeType="1"/>
              </p:cNvSpPr>
              <p:nvPr/>
            </p:nvSpPr>
            <p:spPr bwMode="auto">
              <a:xfrm>
                <a:off x="10225" y="289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734" name="Line 134"/>
              <p:cNvSpPr>
                <a:spLocks noChangeShapeType="1"/>
              </p:cNvSpPr>
              <p:nvPr/>
            </p:nvSpPr>
            <p:spPr bwMode="auto">
              <a:xfrm>
                <a:off x="10108" y="2892"/>
                <a:ext cx="0" cy="2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733" name="Line 133"/>
              <p:cNvSpPr>
                <a:spLocks noChangeShapeType="1"/>
              </p:cNvSpPr>
              <p:nvPr/>
            </p:nvSpPr>
            <p:spPr bwMode="auto">
              <a:xfrm>
                <a:off x="10114" y="3156"/>
                <a:ext cx="10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732" name="Line 132"/>
              <p:cNvSpPr>
                <a:spLocks noChangeShapeType="1"/>
              </p:cNvSpPr>
              <p:nvPr/>
            </p:nvSpPr>
            <p:spPr bwMode="auto">
              <a:xfrm flipV="1">
                <a:off x="10225" y="3114"/>
                <a:ext cx="1" cy="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281727" name="Group 127"/>
            <p:cNvGrpSpPr>
              <a:grpSpLocks/>
            </p:cNvGrpSpPr>
            <p:nvPr/>
          </p:nvGrpSpPr>
          <p:grpSpPr bwMode="auto">
            <a:xfrm>
              <a:off x="5109" y="12810"/>
              <a:ext cx="2205" cy="1561"/>
              <a:chOff x="5109" y="12810"/>
              <a:chExt cx="2205" cy="1561"/>
            </a:xfrm>
          </p:grpSpPr>
          <p:sp>
            <p:nvSpPr>
              <p:cNvPr id="281730" name="Freeform 130"/>
              <p:cNvSpPr>
                <a:spLocks/>
              </p:cNvSpPr>
              <p:nvPr/>
            </p:nvSpPr>
            <p:spPr bwMode="auto">
              <a:xfrm>
                <a:off x="6606" y="13744"/>
                <a:ext cx="708" cy="627"/>
              </a:xfrm>
              <a:custGeom>
                <a:avLst/>
                <a:gdLst/>
                <a:ahLst/>
                <a:cxnLst>
                  <a:cxn ang="0">
                    <a:pos x="705" y="0"/>
                  </a:cxn>
                  <a:cxn ang="0">
                    <a:pos x="681" y="431"/>
                  </a:cxn>
                  <a:cxn ang="0">
                    <a:pos x="543" y="599"/>
                  </a:cxn>
                  <a:cxn ang="0">
                    <a:pos x="429" y="599"/>
                  </a:cxn>
                  <a:cxn ang="0">
                    <a:pos x="305" y="459"/>
                  </a:cxn>
                  <a:cxn ang="0">
                    <a:pos x="255" y="248"/>
                  </a:cxn>
                  <a:cxn ang="0">
                    <a:pos x="0" y="240"/>
                  </a:cxn>
                </a:cxnLst>
                <a:rect l="0" t="0" r="r" b="b"/>
                <a:pathLst>
                  <a:path w="708" h="627">
                    <a:moveTo>
                      <a:pt x="705" y="0"/>
                    </a:moveTo>
                    <a:cubicBezTo>
                      <a:pt x="699" y="72"/>
                      <a:pt x="708" y="331"/>
                      <a:pt x="681" y="431"/>
                    </a:cubicBezTo>
                    <a:cubicBezTo>
                      <a:pt x="654" y="531"/>
                      <a:pt x="585" y="571"/>
                      <a:pt x="543" y="599"/>
                    </a:cubicBezTo>
                    <a:cubicBezTo>
                      <a:pt x="501" y="627"/>
                      <a:pt x="469" y="622"/>
                      <a:pt x="429" y="599"/>
                    </a:cubicBezTo>
                    <a:cubicBezTo>
                      <a:pt x="389" y="576"/>
                      <a:pt x="334" y="517"/>
                      <a:pt x="305" y="459"/>
                    </a:cubicBezTo>
                    <a:cubicBezTo>
                      <a:pt x="276" y="401"/>
                      <a:pt x="306" y="285"/>
                      <a:pt x="255" y="248"/>
                    </a:cubicBezTo>
                    <a:cubicBezTo>
                      <a:pt x="204" y="211"/>
                      <a:pt x="53" y="242"/>
                      <a:pt x="0" y="240"/>
                    </a:cubicBezTo>
                  </a:path>
                </a:pathLst>
              </a:cu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729" name="Line 129"/>
              <p:cNvSpPr>
                <a:spLocks noChangeShapeType="1"/>
              </p:cNvSpPr>
              <p:nvPr/>
            </p:nvSpPr>
            <p:spPr bwMode="auto">
              <a:xfrm flipH="1">
                <a:off x="5109" y="13987"/>
                <a:ext cx="1497" cy="28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728" name="Line 128"/>
              <p:cNvSpPr>
                <a:spLocks noChangeShapeType="1"/>
              </p:cNvSpPr>
              <p:nvPr/>
            </p:nvSpPr>
            <p:spPr bwMode="auto">
              <a:xfrm flipV="1">
                <a:off x="7307" y="12810"/>
                <a:ext cx="1" cy="934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281726" name="Rectangle 126" descr="Small confetti"/>
            <p:cNvSpPr>
              <a:spLocks noChangeArrowheads="1"/>
            </p:cNvSpPr>
            <p:nvPr/>
          </p:nvSpPr>
          <p:spPr bwMode="auto">
            <a:xfrm>
              <a:off x="5109" y="12806"/>
              <a:ext cx="2149" cy="602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725" name="Line 125"/>
            <p:cNvSpPr>
              <a:spLocks noChangeShapeType="1"/>
            </p:cNvSpPr>
            <p:nvPr/>
          </p:nvSpPr>
          <p:spPr bwMode="auto">
            <a:xfrm>
              <a:off x="6141" y="12716"/>
              <a:ext cx="1" cy="1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724" name="Line 124"/>
            <p:cNvSpPr>
              <a:spLocks noChangeShapeType="1"/>
            </p:cNvSpPr>
            <p:nvPr/>
          </p:nvSpPr>
          <p:spPr bwMode="auto">
            <a:xfrm flipH="1">
              <a:off x="8331" y="12611"/>
              <a:ext cx="1027" cy="11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723" name="Text Box 123"/>
            <p:cNvSpPr txBox="1">
              <a:spLocks noChangeArrowheads="1"/>
            </p:cNvSpPr>
            <p:nvPr/>
          </p:nvSpPr>
          <p:spPr bwMode="auto">
            <a:xfrm>
              <a:off x="5102" y="15238"/>
              <a:ext cx="2707" cy="56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Standard single layer plasterboard ceiling (penetrations permitted)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722" name="Line 122"/>
            <p:cNvSpPr>
              <a:spLocks noChangeShapeType="1"/>
            </p:cNvSpPr>
            <p:nvPr/>
          </p:nvSpPr>
          <p:spPr bwMode="auto">
            <a:xfrm flipH="1" flipV="1">
              <a:off x="6236" y="14958"/>
              <a:ext cx="15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721" name="Text Box 121"/>
            <p:cNvSpPr txBox="1">
              <a:spLocks noChangeArrowheads="1"/>
            </p:cNvSpPr>
            <p:nvPr/>
          </p:nvSpPr>
          <p:spPr bwMode="auto">
            <a:xfrm>
              <a:off x="9277" y="12267"/>
              <a:ext cx="2752" cy="4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Full height wall lined on both sides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720" name="Text Box 120"/>
            <p:cNvSpPr txBox="1">
              <a:spLocks noChangeArrowheads="1"/>
            </p:cNvSpPr>
            <p:nvPr/>
          </p:nvSpPr>
          <p:spPr bwMode="auto">
            <a:xfrm>
              <a:off x="9236" y="14051"/>
              <a:ext cx="1717" cy="2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13mm plasterboard 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719" name="Text Box 119"/>
            <p:cNvSpPr txBox="1">
              <a:spLocks noChangeArrowheads="1"/>
            </p:cNvSpPr>
            <p:nvPr/>
          </p:nvSpPr>
          <p:spPr bwMode="auto">
            <a:xfrm>
              <a:off x="9465" y="14668"/>
              <a:ext cx="3062" cy="10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50mm, 11kg/m</a:t>
              </a:r>
              <a:r>
                <a:rPr kumimoji="0" lang="en-NZ" sz="1000" b="0" i="0" u="none" strike="noStrike" cap="none" normalizeH="0" baseline="3000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acoustic insulation </a:t>
              </a:r>
              <a:b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</a:b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(also required for FCU noise control. Permitted to stop and start around ceiling suspension system) 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718" name="Line 118"/>
            <p:cNvSpPr>
              <a:spLocks noChangeShapeType="1"/>
            </p:cNvSpPr>
            <p:nvPr/>
          </p:nvSpPr>
          <p:spPr bwMode="auto">
            <a:xfrm flipH="1">
              <a:off x="8627" y="14167"/>
              <a:ext cx="4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717" name="Line 117"/>
            <p:cNvSpPr>
              <a:spLocks noChangeShapeType="1"/>
            </p:cNvSpPr>
            <p:nvPr/>
          </p:nvSpPr>
          <p:spPr bwMode="auto">
            <a:xfrm flipH="1" flipV="1">
              <a:off x="8095" y="14167"/>
              <a:ext cx="5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716" name="Line 116"/>
            <p:cNvSpPr>
              <a:spLocks noChangeShapeType="1"/>
            </p:cNvSpPr>
            <p:nvPr/>
          </p:nvSpPr>
          <p:spPr bwMode="auto">
            <a:xfrm flipH="1" flipV="1">
              <a:off x="7549" y="14687"/>
              <a:ext cx="1851" cy="3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81641" name="Group 41"/>
            <p:cNvGrpSpPr>
              <a:grpSpLocks noChangeAspect="1"/>
            </p:cNvGrpSpPr>
            <p:nvPr/>
          </p:nvGrpSpPr>
          <p:grpSpPr bwMode="auto">
            <a:xfrm>
              <a:off x="5134" y="14571"/>
              <a:ext cx="2804" cy="346"/>
              <a:chOff x="2154" y="16950"/>
              <a:chExt cx="4072" cy="579"/>
            </a:xfrm>
          </p:grpSpPr>
          <p:grpSp>
            <p:nvGrpSpPr>
              <p:cNvPr id="281679" name="Group 79"/>
              <p:cNvGrpSpPr>
                <a:grpSpLocks noChangeAspect="1"/>
              </p:cNvGrpSpPr>
              <p:nvPr/>
            </p:nvGrpSpPr>
            <p:grpSpPr bwMode="auto">
              <a:xfrm>
                <a:off x="2154" y="16950"/>
                <a:ext cx="2107" cy="579"/>
                <a:chOff x="2288" y="11448"/>
                <a:chExt cx="8460" cy="2636"/>
              </a:xfrm>
            </p:grpSpPr>
            <p:grpSp>
              <p:nvGrpSpPr>
                <p:cNvPr id="281711" name="Group 111"/>
                <p:cNvGrpSpPr>
                  <a:grpSpLocks noChangeAspect="1"/>
                </p:cNvGrpSpPr>
                <p:nvPr/>
              </p:nvGrpSpPr>
              <p:grpSpPr bwMode="auto">
                <a:xfrm>
                  <a:off x="228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715" name="Line 115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714" name="Arc 114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713" name="Line 113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712" name="Arc 11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706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3417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710" name="Line 110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709" name="Arc 109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708" name="Line 108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707" name="Arc 10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701" name="Group 101"/>
                <p:cNvGrpSpPr>
                  <a:grpSpLocks noChangeAspect="1"/>
                </p:cNvGrpSpPr>
                <p:nvPr/>
              </p:nvGrpSpPr>
              <p:grpSpPr bwMode="auto">
                <a:xfrm>
                  <a:off x="454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705" name="Line 105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704" name="Arc 104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703" name="Line 103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702" name="Arc 10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696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565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700" name="Line 100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99" name="Arc 99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98" name="Line 98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97" name="Arc 9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691" name="Group 91"/>
                <p:cNvGrpSpPr>
                  <a:grpSpLocks noChangeAspect="1"/>
                </p:cNvGrpSpPr>
                <p:nvPr/>
              </p:nvGrpSpPr>
              <p:grpSpPr bwMode="auto">
                <a:xfrm>
                  <a:off x="678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95" name="Line 95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94" name="Arc 94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93" name="Line 93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92" name="Arc 9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686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7922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90" name="Line 90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89" name="Arc 89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88" name="Line 88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87" name="Arc 8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281685" name="Line 85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2291" y="12185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grpSp>
              <p:nvGrpSpPr>
                <p:cNvPr id="281680" name="Group 80"/>
                <p:cNvGrpSpPr>
                  <a:grpSpLocks noChangeAspect="1"/>
                </p:cNvGrpSpPr>
                <p:nvPr/>
              </p:nvGrpSpPr>
              <p:grpSpPr bwMode="auto">
                <a:xfrm>
                  <a:off x="9051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84" name="Line 84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83" name="Arc 83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82" name="Line 82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81" name="Arc 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281642" name="Group 42"/>
              <p:cNvGrpSpPr>
                <a:grpSpLocks noChangeAspect="1"/>
              </p:cNvGrpSpPr>
              <p:nvPr/>
            </p:nvGrpSpPr>
            <p:grpSpPr bwMode="auto">
              <a:xfrm>
                <a:off x="4119" y="16950"/>
                <a:ext cx="2107" cy="579"/>
                <a:chOff x="2288" y="11448"/>
                <a:chExt cx="8460" cy="2636"/>
              </a:xfrm>
            </p:grpSpPr>
            <p:grpSp>
              <p:nvGrpSpPr>
                <p:cNvPr id="281674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228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78" name="Line 7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77" name="Arc 7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76" name="Line 7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75" name="Arc 7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669" name="Group 69"/>
                <p:cNvGrpSpPr>
                  <a:grpSpLocks noChangeAspect="1"/>
                </p:cNvGrpSpPr>
                <p:nvPr/>
              </p:nvGrpSpPr>
              <p:grpSpPr bwMode="auto">
                <a:xfrm>
                  <a:off x="3417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73" name="Line 73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72" name="Arc 72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71" name="Line 71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70" name="Arc 7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664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454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68" name="Line 6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67" name="Arc 6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66" name="Line 6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65" name="Arc 6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659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565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63" name="Line 63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62" name="Arc 62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61" name="Line 61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60" name="Arc 6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654" name="Group 54"/>
                <p:cNvGrpSpPr>
                  <a:grpSpLocks noChangeAspect="1"/>
                </p:cNvGrpSpPr>
                <p:nvPr/>
              </p:nvGrpSpPr>
              <p:grpSpPr bwMode="auto">
                <a:xfrm>
                  <a:off x="678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58" name="Line 5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57" name="Arc 5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56" name="Line 5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55" name="Arc 5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1649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7922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53" name="Line 53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52" name="Arc 52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51" name="Line 51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50" name="Arc 5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281648" name="Line 48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2291" y="12185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grpSp>
              <p:nvGrpSpPr>
                <p:cNvPr id="281643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9051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1647" name="Line 47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46" name="Arc 46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45" name="Line 45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1644" name="Arc 4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</p:grpSp>
        <p:sp>
          <p:nvSpPr>
            <p:cNvPr id="281640" name="Rectangle 40"/>
            <p:cNvSpPr>
              <a:spLocks noChangeArrowheads="1"/>
            </p:cNvSpPr>
            <p:nvPr/>
          </p:nvSpPr>
          <p:spPr bwMode="auto">
            <a:xfrm flipV="1">
              <a:off x="8725" y="13798"/>
              <a:ext cx="3468" cy="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81603" name="Group 3"/>
            <p:cNvGrpSpPr>
              <a:grpSpLocks noChangeAspect="1"/>
            </p:cNvGrpSpPr>
            <p:nvPr/>
          </p:nvGrpSpPr>
          <p:grpSpPr bwMode="auto">
            <a:xfrm rot="-5400000">
              <a:off x="7574" y="13990"/>
              <a:ext cx="1596" cy="438"/>
              <a:chOff x="2288" y="11448"/>
              <a:chExt cx="8460" cy="2636"/>
            </a:xfrm>
          </p:grpSpPr>
          <p:grpSp>
            <p:nvGrpSpPr>
              <p:cNvPr id="281635" name="Group 35"/>
              <p:cNvGrpSpPr>
                <a:grpSpLocks noChangeAspect="1"/>
              </p:cNvGrpSpPr>
              <p:nvPr/>
            </p:nvGrpSpPr>
            <p:grpSpPr bwMode="auto">
              <a:xfrm>
                <a:off x="2288" y="11448"/>
                <a:ext cx="1697" cy="2636"/>
                <a:chOff x="2288" y="11448"/>
                <a:chExt cx="1697" cy="2636"/>
              </a:xfrm>
            </p:grpSpPr>
            <p:sp>
              <p:nvSpPr>
                <p:cNvPr id="281639" name="Line 39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2858" y="12200"/>
                  <a:ext cx="558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38" name="Arc 38"/>
                <p:cNvSpPr>
                  <a:spLocks noChangeAspect="1"/>
                </p:cNvSpPr>
                <p:nvPr/>
              </p:nvSpPr>
              <p:spPr bwMode="auto">
                <a:xfrm>
                  <a:off x="2288" y="11448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37" name="Line 37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3417" y="12192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36" name="Arc 36"/>
                <p:cNvSpPr>
                  <a:spLocks noChangeAspect="1"/>
                </p:cNvSpPr>
                <p:nvPr/>
              </p:nvSpPr>
              <p:spPr bwMode="auto">
                <a:xfrm flipV="1">
                  <a:off x="2856" y="13325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81630" name="Group 30"/>
              <p:cNvGrpSpPr>
                <a:grpSpLocks noChangeAspect="1"/>
              </p:cNvGrpSpPr>
              <p:nvPr/>
            </p:nvGrpSpPr>
            <p:grpSpPr bwMode="auto">
              <a:xfrm>
                <a:off x="3417" y="11448"/>
                <a:ext cx="1697" cy="2636"/>
                <a:chOff x="2288" y="11448"/>
                <a:chExt cx="1697" cy="2636"/>
              </a:xfrm>
            </p:grpSpPr>
            <p:sp>
              <p:nvSpPr>
                <p:cNvPr id="281634" name="Line 34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2858" y="12200"/>
                  <a:ext cx="558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33" name="Arc 33"/>
                <p:cNvSpPr>
                  <a:spLocks noChangeAspect="1"/>
                </p:cNvSpPr>
                <p:nvPr/>
              </p:nvSpPr>
              <p:spPr bwMode="auto">
                <a:xfrm>
                  <a:off x="2288" y="11448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32" name="Line 32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3417" y="12192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31" name="Arc 31"/>
                <p:cNvSpPr>
                  <a:spLocks noChangeAspect="1"/>
                </p:cNvSpPr>
                <p:nvPr/>
              </p:nvSpPr>
              <p:spPr bwMode="auto">
                <a:xfrm flipV="1">
                  <a:off x="2856" y="13325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81625" name="Group 25"/>
              <p:cNvGrpSpPr>
                <a:grpSpLocks noChangeAspect="1"/>
              </p:cNvGrpSpPr>
              <p:nvPr/>
            </p:nvGrpSpPr>
            <p:grpSpPr bwMode="auto">
              <a:xfrm>
                <a:off x="4546" y="11448"/>
                <a:ext cx="1697" cy="2636"/>
                <a:chOff x="2288" y="11448"/>
                <a:chExt cx="1697" cy="2636"/>
              </a:xfrm>
            </p:grpSpPr>
            <p:sp>
              <p:nvSpPr>
                <p:cNvPr id="281629" name="Line 29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2858" y="12200"/>
                  <a:ext cx="558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28" name="Arc 28"/>
                <p:cNvSpPr>
                  <a:spLocks noChangeAspect="1"/>
                </p:cNvSpPr>
                <p:nvPr/>
              </p:nvSpPr>
              <p:spPr bwMode="auto">
                <a:xfrm>
                  <a:off x="2288" y="11448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27" name="Line 27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3417" y="12192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26" name="Arc 26"/>
                <p:cNvSpPr>
                  <a:spLocks noChangeAspect="1"/>
                </p:cNvSpPr>
                <p:nvPr/>
              </p:nvSpPr>
              <p:spPr bwMode="auto">
                <a:xfrm flipV="1">
                  <a:off x="2856" y="13325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81620" name="Group 20"/>
              <p:cNvGrpSpPr>
                <a:grpSpLocks noChangeAspect="1"/>
              </p:cNvGrpSpPr>
              <p:nvPr/>
            </p:nvGrpSpPr>
            <p:grpSpPr bwMode="auto">
              <a:xfrm>
                <a:off x="5658" y="11448"/>
                <a:ext cx="1697" cy="2636"/>
                <a:chOff x="2288" y="11448"/>
                <a:chExt cx="1697" cy="2636"/>
              </a:xfrm>
            </p:grpSpPr>
            <p:sp>
              <p:nvSpPr>
                <p:cNvPr id="281624" name="Line 24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2858" y="12200"/>
                  <a:ext cx="558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23" name="Arc 23"/>
                <p:cNvSpPr>
                  <a:spLocks noChangeAspect="1"/>
                </p:cNvSpPr>
                <p:nvPr/>
              </p:nvSpPr>
              <p:spPr bwMode="auto">
                <a:xfrm>
                  <a:off x="2288" y="11448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22" name="Line 22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3417" y="12192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21" name="Arc 21"/>
                <p:cNvSpPr>
                  <a:spLocks noChangeAspect="1"/>
                </p:cNvSpPr>
                <p:nvPr/>
              </p:nvSpPr>
              <p:spPr bwMode="auto">
                <a:xfrm flipV="1">
                  <a:off x="2856" y="13325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81615" name="Group 15"/>
              <p:cNvGrpSpPr>
                <a:grpSpLocks noChangeAspect="1"/>
              </p:cNvGrpSpPr>
              <p:nvPr/>
            </p:nvGrpSpPr>
            <p:grpSpPr bwMode="auto">
              <a:xfrm>
                <a:off x="6786" y="11448"/>
                <a:ext cx="1697" cy="2636"/>
                <a:chOff x="2288" y="11448"/>
                <a:chExt cx="1697" cy="2636"/>
              </a:xfrm>
            </p:grpSpPr>
            <p:sp>
              <p:nvSpPr>
                <p:cNvPr id="281619" name="Line 19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2858" y="12200"/>
                  <a:ext cx="558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18" name="Arc 18"/>
                <p:cNvSpPr>
                  <a:spLocks noChangeAspect="1"/>
                </p:cNvSpPr>
                <p:nvPr/>
              </p:nvSpPr>
              <p:spPr bwMode="auto">
                <a:xfrm>
                  <a:off x="2288" y="11448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17" name="Line 17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3417" y="12192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16" name="Arc 16"/>
                <p:cNvSpPr>
                  <a:spLocks noChangeAspect="1"/>
                </p:cNvSpPr>
                <p:nvPr/>
              </p:nvSpPr>
              <p:spPr bwMode="auto">
                <a:xfrm flipV="1">
                  <a:off x="2856" y="13325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81610" name="Group 10"/>
              <p:cNvGrpSpPr>
                <a:grpSpLocks noChangeAspect="1"/>
              </p:cNvGrpSpPr>
              <p:nvPr/>
            </p:nvGrpSpPr>
            <p:grpSpPr bwMode="auto">
              <a:xfrm>
                <a:off x="7922" y="11448"/>
                <a:ext cx="1697" cy="2636"/>
                <a:chOff x="2288" y="11448"/>
                <a:chExt cx="1697" cy="2636"/>
              </a:xfrm>
            </p:grpSpPr>
            <p:sp>
              <p:nvSpPr>
                <p:cNvPr id="281614" name="Line 14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2858" y="12200"/>
                  <a:ext cx="558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13" name="Arc 13"/>
                <p:cNvSpPr>
                  <a:spLocks noChangeAspect="1"/>
                </p:cNvSpPr>
                <p:nvPr/>
              </p:nvSpPr>
              <p:spPr bwMode="auto">
                <a:xfrm>
                  <a:off x="2288" y="11448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12" name="Line 12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3417" y="12192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11" name="Arc 11"/>
                <p:cNvSpPr>
                  <a:spLocks noChangeAspect="1"/>
                </p:cNvSpPr>
                <p:nvPr/>
              </p:nvSpPr>
              <p:spPr bwMode="auto">
                <a:xfrm flipV="1">
                  <a:off x="2856" y="13325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281609" name="Line 9"/>
              <p:cNvSpPr>
                <a:spLocks noChangeAspect="1" noChangeShapeType="1"/>
              </p:cNvSpPr>
              <p:nvPr/>
            </p:nvSpPr>
            <p:spPr bwMode="auto">
              <a:xfrm rot="-10800000">
                <a:off x="2291" y="12185"/>
                <a:ext cx="567" cy="1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grpSp>
            <p:nvGrpSpPr>
              <p:cNvPr id="281604" name="Group 4"/>
              <p:cNvGrpSpPr>
                <a:grpSpLocks noChangeAspect="1"/>
              </p:cNvGrpSpPr>
              <p:nvPr/>
            </p:nvGrpSpPr>
            <p:grpSpPr bwMode="auto">
              <a:xfrm>
                <a:off x="9051" y="11448"/>
                <a:ext cx="1697" cy="2636"/>
                <a:chOff x="2288" y="11448"/>
                <a:chExt cx="1697" cy="2636"/>
              </a:xfrm>
            </p:grpSpPr>
            <p:sp>
              <p:nvSpPr>
                <p:cNvPr id="281608" name="Line 8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2858" y="12200"/>
                  <a:ext cx="558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07" name="Arc 7"/>
                <p:cNvSpPr>
                  <a:spLocks noChangeAspect="1"/>
                </p:cNvSpPr>
                <p:nvPr/>
              </p:nvSpPr>
              <p:spPr bwMode="auto">
                <a:xfrm>
                  <a:off x="2288" y="11448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06" name="Line 6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3417" y="12192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605" name="Arc 5"/>
                <p:cNvSpPr>
                  <a:spLocks noChangeAspect="1"/>
                </p:cNvSpPr>
                <p:nvPr/>
              </p:nvSpPr>
              <p:spPr bwMode="auto">
                <a:xfrm flipV="1">
                  <a:off x="2856" y="13325"/>
                  <a:ext cx="1129" cy="75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7 w 43200"/>
                    <a:gd name="T1" fmla="*/ 23171 h 23647"/>
                    <a:gd name="T2" fmla="*/ 43103 w 43200"/>
                    <a:gd name="T3" fmla="*/ 23647 h 23647"/>
                    <a:gd name="T4" fmla="*/ 21600 w 43200"/>
                    <a:gd name="T5" fmla="*/ 21600 h 23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647" fill="none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</a:path>
                    <a:path w="43200" h="23647" stroke="0" extrusionOk="0">
                      <a:moveTo>
                        <a:pt x="57" y="23170"/>
                      </a:moveTo>
                      <a:cubicBezTo>
                        <a:pt x="19" y="22648"/>
                        <a:pt x="0" y="2212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283"/>
                        <a:pt x="43167" y="22966"/>
                        <a:pt x="43102" y="2364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  <p:sp>
          <p:nvSpPr>
            <p:cNvPr id="281602" name="Line 2"/>
            <p:cNvSpPr>
              <a:spLocks noChangeShapeType="1"/>
            </p:cNvSpPr>
            <p:nvPr/>
          </p:nvSpPr>
          <p:spPr bwMode="auto">
            <a:xfrm flipH="1" flipV="1">
              <a:off x="8465" y="14668"/>
              <a:ext cx="904" cy="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Hydraulic Services – risers</a:t>
            </a:r>
            <a:br>
              <a:rPr lang="en-NZ" sz="3800" dirty="0" smtClean="0"/>
            </a:br>
            <a:r>
              <a:rPr lang="en-NZ" sz="3800" dirty="0" smtClean="0"/>
              <a:t>(habitable)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3811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243713" name="Group 1"/>
          <p:cNvGrpSpPr>
            <a:grpSpLocks noChangeAspect="1"/>
          </p:cNvGrpSpPr>
          <p:nvPr/>
        </p:nvGrpSpPr>
        <p:grpSpPr bwMode="auto">
          <a:xfrm>
            <a:off x="1187624" y="1390893"/>
            <a:ext cx="6727561" cy="4414371"/>
            <a:chOff x="2284" y="10115"/>
            <a:chExt cx="8012" cy="5258"/>
          </a:xfrm>
        </p:grpSpPr>
        <p:sp>
          <p:nvSpPr>
            <p:cNvPr id="243810" name="AutoShape 98"/>
            <p:cNvSpPr>
              <a:spLocks noChangeAspect="1" noChangeArrowheads="1" noTextEdit="1"/>
            </p:cNvSpPr>
            <p:nvPr/>
          </p:nvSpPr>
          <p:spPr bwMode="auto">
            <a:xfrm>
              <a:off x="2284" y="10115"/>
              <a:ext cx="8012" cy="52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809" name="Rectangle 97"/>
            <p:cNvSpPr>
              <a:spLocks noChangeArrowheads="1"/>
            </p:cNvSpPr>
            <p:nvPr/>
          </p:nvSpPr>
          <p:spPr bwMode="auto">
            <a:xfrm rot="5400000" flipV="1">
              <a:off x="4761" y="12812"/>
              <a:ext cx="3029" cy="10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808" name="Rectangle 96" descr="Small confetti"/>
            <p:cNvSpPr>
              <a:spLocks noChangeArrowheads="1"/>
            </p:cNvSpPr>
            <p:nvPr/>
          </p:nvSpPr>
          <p:spPr bwMode="auto">
            <a:xfrm>
              <a:off x="2873" y="10736"/>
              <a:ext cx="7168" cy="602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807" name="Rectangle 95"/>
            <p:cNvSpPr>
              <a:spLocks noChangeArrowheads="1"/>
            </p:cNvSpPr>
            <p:nvPr/>
          </p:nvSpPr>
          <p:spPr bwMode="auto">
            <a:xfrm>
              <a:off x="5035" y="11361"/>
              <a:ext cx="463" cy="305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806" name="AutoShape 94"/>
            <p:cNvSpPr>
              <a:spLocks noChangeArrowheads="1"/>
            </p:cNvSpPr>
            <p:nvPr/>
          </p:nvSpPr>
          <p:spPr bwMode="auto">
            <a:xfrm>
              <a:off x="2554" y="13545"/>
              <a:ext cx="1783" cy="46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Riser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05" name="Rectangle 93"/>
            <p:cNvSpPr>
              <a:spLocks noChangeArrowheads="1"/>
            </p:cNvSpPr>
            <p:nvPr/>
          </p:nvSpPr>
          <p:spPr bwMode="auto">
            <a:xfrm>
              <a:off x="5183" y="10700"/>
              <a:ext cx="165" cy="372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804" name="Line 92"/>
            <p:cNvSpPr>
              <a:spLocks noChangeShapeType="1"/>
            </p:cNvSpPr>
            <p:nvPr/>
          </p:nvSpPr>
          <p:spPr bwMode="auto">
            <a:xfrm>
              <a:off x="4369" y="12321"/>
              <a:ext cx="71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803" name="Text Box 91"/>
            <p:cNvSpPr txBox="1">
              <a:spLocks noChangeArrowheads="1"/>
            </p:cNvSpPr>
            <p:nvPr/>
          </p:nvSpPr>
          <p:spPr bwMode="auto">
            <a:xfrm>
              <a:off x="7105" y="11975"/>
              <a:ext cx="2180" cy="5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2x13mm standard plasterboard fully sealed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02" name="Rectangle 90"/>
            <p:cNvSpPr>
              <a:spLocks noChangeArrowheads="1"/>
            </p:cNvSpPr>
            <p:nvPr/>
          </p:nvSpPr>
          <p:spPr bwMode="auto">
            <a:xfrm rot="5400000" flipV="1">
              <a:off x="4648" y="12812"/>
              <a:ext cx="3029" cy="10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801" name="Line 89"/>
            <p:cNvSpPr>
              <a:spLocks noChangeShapeType="1"/>
            </p:cNvSpPr>
            <p:nvPr/>
          </p:nvSpPr>
          <p:spPr bwMode="auto">
            <a:xfrm flipH="1">
              <a:off x="6266" y="12222"/>
              <a:ext cx="9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43794" name="Group 82"/>
            <p:cNvGrpSpPr>
              <a:grpSpLocks/>
            </p:cNvGrpSpPr>
            <p:nvPr/>
          </p:nvGrpSpPr>
          <p:grpSpPr bwMode="auto">
            <a:xfrm>
              <a:off x="5583" y="11356"/>
              <a:ext cx="512" cy="231"/>
              <a:chOff x="5583" y="11356"/>
              <a:chExt cx="512" cy="231"/>
            </a:xfrm>
          </p:grpSpPr>
          <p:sp>
            <p:nvSpPr>
              <p:cNvPr id="243800" name="Line 88"/>
              <p:cNvSpPr>
                <a:spLocks noChangeShapeType="1"/>
              </p:cNvSpPr>
              <p:nvPr/>
            </p:nvSpPr>
            <p:spPr bwMode="auto">
              <a:xfrm rot="5400000">
                <a:off x="5990" y="11465"/>
                <a:ext cx="21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799" name="Line 87"/>
              <p:cNvSpPr>
                <a:spLocks noChangeShapeType="1"/>
              </p:cNvSpPr>
              <p:nvPr/>
            </p:nvSpPr>
            <p:spPr bwMode="auto">
              <a:xfrm rot="5400000">
                <a:off x="5634" y="11538"/>
                <a:ext cx="2" cy="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798" name="Line 86"/>
              <p:cNvSpPr>
                <a:spLocks noChangeShapeType="1"/>
              </p:cNvSpPr>
              <p:nvPr/>
            </p:nvSpPr>
            <p:spPr bwMode="auto">
              <a:xfrm rot="5400000">
                <a:off x="5839" y="11101"/>
                <a:ext cx="1" cy="51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797" name="Line 85"/>
              <p:cNvSpPr>
                <a:spLocks noChangeShapeType="1"/>
              </p:cNvSpPr>
              <p:nvPr/>
            </p:nvSpPr>
            <p:spPr bwMode="auto">
              <a:xfrm rot="5400000">
                <a:off x="5485" y="11466"/>
                <a:ext cx="19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796" name="Line 84"/>
              <p:cNvSpPr>
                <a:spLocks noChangeShapeType="1"/>
              </p:cNvSpPr>
              <p:nvPr/>
            </p:nvSpPr>
            <p:spPr bwMode="auto">
              <a:xfrm rot="5400000" flipV="1">
                <a:off x="5626" y="11546"/>
                <a:ext cx="2" cy="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795" name="Line 83"/>
              <p:cNvSpPr>
                <a:spLocks noChangeShapeType="1"/>
              </p:cNvSpPr>
              <p:nvPr/>
            </p:nvSpPr>
            <p:spPr bwMode="auto">
              <a:xfrm rot="5400000" flipV="1">
                <a:off x="6046" y="11548"/>
                <a:ext cx="2" cy="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243793" name="AutoShape 81"/>
            <p:cNvSpPr>
              <a:spLocks noChangeArrowheads="1"/>
            </p:cNvSpPr>
            <p:nvPr/>
          </p:nvSpPr>
          <p:spPr bwMode="auto">
            <a:xfrm>
              <a:off x="7446" y="13652"/>
              <a:ext cx="1786" cy="46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Habitable room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3718" name="Group 6"/>
            <p:cNvGrpSpPr>
              <a:grpSpLocks/>
            </p:cNvGrpSpPr>
            <p:nvPr/>
          </p:nvGrpSpPr>
          <p:grpSpPr bwMode="auto">
            <a:xfrm>
              <a:off x="5617" y="11376"/>
              <a:ext cx="438" cy="3014"/>
              <a:chOff x="6015" y="6955"/>
              <a:chExt cx="438" cy="3082"/>
            </a:xfrm>
          </p:grpSpPr>
          <p:grpSp>
            <p:nvGrpSpPr>
              <p:cNvPr id="243756" name="Group 44"/>
              <p:cNvGrpSpPr>
                <a:grpSpLocks noChangeAspect="1"/>
              </p:cNvGrpSpPr>
              <p:nvPr/>
            </p:nvGrpSpPr>
            <p:grpSpPr bwMode="auto">
              <a:xfrm rot="-5400000">
                <a:off x="5436" y="7534"/>
                <a:ext cx="1596" cy="438"/>
                <a:chOff x="2288" y="11448"/>
                <a:chExt cx="8460" cy="2636"/>
              </a:xfrm>
            </p:grpSpPr>
            <p:grpSp>
              <p:nvGrpSpPr>
                <p:cNvPr id="243788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228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92" name="Line 80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91" name="Arc 79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90" name="Line 78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89" name="Arc 7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83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3417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87" name="Line 75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86" name="Arc 74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85" name="Line 73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84" name="Arc 7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78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454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82" name="Line 70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81" name="Arc 69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80" name="Line 68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79" name="Arc 6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73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565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77" name="Line 65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76" name="Arc 64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75" name="Line 63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74" name="Arc 6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68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678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72" name="Line 60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71" name="Arc 59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70" name="Line 58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69" name="Arc 5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63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7922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67" name="Line 55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66" name="Arc 54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65" name="Line 53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64" name="Arc 5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243762" name="Line 50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2291" y="12185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grpSp>
              <p:nvGrpSpPr>
                <p:cNvPr id="243757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9051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61" name="Line 49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60" name="Arc 48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59" name="Line 47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58" name="Arc 46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243719" name="Group 7"/>
              <p:cNvGrpSpPr>
                <a:grpSpLocks noChangeAspect="1"/>
              </p:cNvGrpSpPr>
              <p:nvPr/>
            </p:nvGrpSpPr>
            <p:grpSpPr bwMode="auto">
              <a:xfrm rot="-5400000">
                <a:off x="5436" y="9020"/>
                <a:ext cx="1596" cy="438"/>
                <a:chOff x="2288" y="11448"/>
                <a:chExt cx="8460" cy="2636"/>
              </a:xfrm>
            </p:grpSpPr>
            <p:grpSp>
              <p:nvGrpSpPr>
                <p:cNvPr id="243751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228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55" name="Line 43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54" name="Arc 42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53" name="Line 41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52" name="Arc 4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4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417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50" name="Line 3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49" name="Arc 3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48" name="Line 3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47" name="Arc 3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41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54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45" name="Line 33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44" name="Arc 32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43" name="Line 31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42" name="Arc 3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36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565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40" name="Line 2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39" name="Arc 2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38" name="Line 2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37" name="Arc 2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31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678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35" name="Line 23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34" name="Arc 22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33" name="Line 21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32" name="Arc 2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43726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7922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30" name="Line 1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29" name="Arc 1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28" name="Line 1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27" name="Arc 1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243725" name="Line 13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2291" y="12185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grpSp>
              <p:nvGrpSpPr>
                <p:cNvPr id="243720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9051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43724" name="Line 12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23" name="Arc 11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22" name="Line 10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43721" name="Arc 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</p:grpSp>
        <p:sp>
          <p:nvSpPr>
            <p:cNvPr id="243717" name="Line 5"/>
            <p:cNvSpPr>
              <a:spLocks noChangeShapeType="1"/>
            </p:cNvSpPr>
            <p:nvPr/>
          </p:nvSpPr>
          <p:spPr bwMode="auto">
            <a:xfrm flipH="1">
              <a:off x="5966" y="13115"/>
              <a:ext cx="9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716" name="Text Box 4"/>
            <p:cNvSpPr txBox="1">
              <a:spLocks noChangeArrowheads="1"/>
            </p:cNvSpPr>
            <p:nvPr/>
          </p:nvSpPr>
          <p:spPr bwMode="auto">
            <a:xfrm>
              <a:off x="6895" y="12958"/>
              <a:ext cx="1932" cy="5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50mm thick, 11kg/m</a:t>
              </a:r>
              <a:r>
                <a:rPr kumimoji="0" lang="en-NZ" sz="1000" b="0" i="0" u="none" strike="noStrike" cap="none" normalizeH="0" baseline="3000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cavity insulation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715" name="Text Box 3"/>
            <p:cNvSpPr txBox="1">
              <a:spLocks noChangeArrowheads="1"/>
            </p:cNvSpPr>
            <p:nvPr/>
          </p:nvSpPr>
          <p:spPr bwMode="auto">
            <a:xfrm>
              <a:off x="2388" y="11782"/>
              <a:ext cx="1897" cy="10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PVC/HDPE waste pipe wrapped with </a:t>
              </a:r>
              <a:b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</a:b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 layer of 4kg/m</a:t>
              </a:r>
              <a:r>
                <a:rPr kumimoji="0" lang="en-NZ" sz="1000" b="0" i="0" u="none" strike="noStrike" cap="none" normalizeH="0" baseline="3000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acoustic pipe lagging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714" name="Text Box 2"/>
            <p:cNvSpPr txBox="1">
              <a:spLocks noChangeArrowheads="1"/>
            </p:cNvSpPr>
            <p:nvPr/>
          </p:nvSpPr>
          <p:spPr bwMode="auto">
            <a:xfrm>
              <a:off x="4090" y="14750"/>
              <a:ext cx="3800" cy="3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1" i="0" u="sng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NOTE: Pipe access panels are not permitted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Hydraulic Services – risers</a:t>
            </a:r>
            <a:br>
              <a:rPr lang="en-NZ" sz="3800" dirty="0" smtClean="0"/>
            </a:br>
            <a:r>
              <a:rPr lang="en-NZ" sz="3800" dirty="0" smtClean="0"/>
              <a:t>(wet area)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3811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83746" name="Rectangle 9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283649" name="Group 1"/>
          <p:cNvGrpSpPr>
            <a:grpSpLocks noChangeAspect="1"/>
          </p:cNvGrpSpPr>
          <p:nvPr/>
        </p:nvGrpSpPr>
        <p:grpSpPr bwMode="auto">
          <a:xfrm>
            <a:off x="1331640" y="1268760"/>
            <a:ext cx="6436254" cy="4536504"/>
            <a:chOff x="2284" y="10115"/>
            <a:chExt cx="8012" cy="5648"/>
          </a:xfrm>
        </p:grpSpPr>
        <p:sp>
          <p:nvSpPr>
            <p:cNvPr id="283745" name="AutoShape 97"/>
            <p:cNvSpPr>
              <a:spLocks noChangeAspect="1" noChangeArrowheads="1" noTextEdit="1"/>
            </p:cNvSpPr>
            <p:nvPr/>
          </p:nvSpPr>
          <p:spPr bwMode="auto">
            <a:xfrm>
              <a:off x="2284" y="10115"/>
              <a:ext cx="8012" cy="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744" name="Rectangle 96" descr="Small confetti"/>
            <p:cNvSpPr>
              <a:spLocks noChangeArrowheads="1"/>
            </p:cNvSpPr>
            <p:nvPr/>
          </p:nvSpPr>
          <p:spPr bwMode="auto">
            <a:xfrm>
              <a:off x="2873" y="10736"/>
              <a:ext cx="7168" cy="602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743" name="Rectangle 95"/>
            <p:cNvSpPr>
              <a:spLocks noChangeArrowheads="1"/>
            </p:cNvSpPr>
            <p:nvPr/>
          </p:nvSpPr>
          <p:spPr bwMode="auto">
            <a:xfrm>
              <a:off x="5035" y="11361"/>
              <a:ext cx="463" cy="305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742" name="AutoShape 94"/>
            <p:cNvSpPr>
              <a:spLocks noChangeArrowheads="1"/>
            </p:cNvSpPr>
            <p:nvPr/>
          </p:nvSpPr>
          <p:spPr bwMode="auto">
            <a:xfrm>
              <a:off x="2554" y="13545"/>
              <a:ext cx="1783" cy="46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Riser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741" name="Rectangle 93"/>
            <p:cNvSpPr>
              <a:spLocks noChangeArrowheads="1"/>
            </p:cNvSpPr>
            <p:nvPr/>
          </p:nvSpPr>
          <p:spPr bwMode="auto">
            <a:xfrm>
              <a:off x="5183" y="10700"/>
              <a:ext cx="165" cy="372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740" name="Line 92"/>
            <p:cNvSpPr>
              <a:spLocks noChangeShapeType="1"/>
            </p:cNvSpPr>
            <p:nvPr/>
          </p:nvSpPr>
          <p:spPr bwMode="auto">
            <a:xfrm>
              <a:off x="4369" y="12321"/>
              <a:ext cx="71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739" name="Text Box 91"/>
            <p:cNvSpPr txBox="1">
              <a:spLocks noChangeArrowheads="1"/>
            </p:cNvSpPr>
            <p:nvPr/>
          </p:nvSpPr>
          <p:spPr bwMode="auto">
            <a:xfrm>
              <a:off x="7105" y="11975"/>
              <a:ext cx="2180" cy="5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1x13mm standard plasterboard fully sealed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738" name="Rectangle 90"/>
            <p:cNvSpPr>
              <a:spLocks noChangeArrowheads="1"/>
            </p:cNvSpPr>
            <p:nvPr/>
          </p:nvSpPr>
          <p:spPr bwMode="auto">
            <a:xfrm rot="5400000" flipV="1">
              <a:off x="4648" y="12812"/>
              <a:ext cx="3029" cy="10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737" name="Line 89"/>
            <p:cNvSpPr>
              <a:spLocks noChangeShapeType="1"/>
            </p:cNvSpPr>
            <p:nvPr/>
          </p:nvSpPr>
          <p:spPr bwMode="auto">
            <a:xfrm flipH="1">
              <a:off x="6266" y="12222"/>
              <a:ext cx="9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283730" name="Group 82"/>
            <p:cNvGrpSpPr>
              <a:grpSpLocks/>
            </p:cNvGrpSpPr>
            <p:nvPr/>
          </p:nvGrpSpPr>
          <p:grpSpPr bwMode="auto">
            <a:xfrm>
              <a:off x="5583" y="11356"/>
              <a:ext cx="512" cy="231"/>
              <a:chOff x="5583" y="11356"/>
              <a:chExt cx="512" cy="231"/>
            </a:xfrm>
          </p:grpSpPr>
          <p:sp>
            <p:nvSpPr>
              <p:cNvPr id="283736" name="Line 88"/>
              <p:cNvSpPr>
                <a:spLocks noChangeShapeType="1"/>
              </p:cNvSpPr>
              <p:nvPr/>
            </p:nvSpPr>
            <p:spPr bwMode="auto">
              <a:xfrm rot="5400000">
                <a:off x="5990" y="11465"/>
                <a:ext cx="21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3735" name="Line 87"/>
              <p:cNvSpPr>
                <a:spLocks noChangeShapeType="1"/>
              </p:cNvSpPr>
              <p:nvPr/>
            </p:nvSpPr>
            <p:spPr bwMode="auto">
              <a:xfrm rot="5400000">
                <a:off x="5634" y="11538"/>
                <a:ext cx="2" cy="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3734" name="Line 86"/>
              <p:cNvSpPr>
                <a:spLocks noChangeShapeType="1"/>
              </p:cNvSpPr>
              <p:nvPr/>
            </p:nvSpPr>
            <p:spPr bwMode="auto">
              <a:xfrm rot="5400000">
                <a:off x="5839" y="11101"/>
                <a:ext cx="1" cy="51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3733" name="Line 85"/>
              <p:cNvSpPr>
                <a:spLocks noChangeShapeType="1"/>
              </p:cNvSpPr>
              <p:nvPr/>
            </p:nvSpPr>
            <p:spPr bwMode="auto">
              <a:xfrm rot="5400000">
                <a:off x="5485" y="11466"/>
                <a:ext cx="19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3732" name="Line 84"/>
              <p:cNvSpPr>
                <a:spLocks noChangeShapeType="1"/>
              </p:cNvSpPr>
              <p:nvPr/>
            </p:nvSpPr>
            <p:spPr bwMode="auto">
              <a:xfrm rot="5400000" flipV="1">
                <a:off x="5626" y="11546"/>
                <a:ext cx="2" cy="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3731" name="Line 83"/>
              <p:cNvSpPr>
                <a:spLocks noChangeShapeType="1"/>
              </p:cNvSpPr>
              <p:nvPr/>
            </p:nvSpPr>
            <p:spPr bwMode="auto">
              <a:xfrm rot="5400000" flipV="1">
                <a:off x="6046" y="11548"/>
                <a:ext cx="2" cy="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283729" name="AutoShape 81"/>
            <p:cNvSpPr>
              <a:spLocks noChangeArrowheads="1"/>
            </p:cNvSpPr>
            <p:nvPr/>
          </p:nvSpPr>
          <p:spPr bwMode="auto">
            <a:xfrm>
              <a:off x="7446" y="13652"/>
              <a:ext cx="1786" cy="46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Wet area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3654" name="Group 6"/>
            <p:cNvGrpSpPr>
              <a:grpSpLocks/>
            </p:cNvGrpSpPr>
            <p:nvPr/>
          </p:nvGrpSpPr>
          <p:grpSpPr bwMode="auto">
            <a:xfrm>
              <a:off x="5617" y="11376"/>
              <a:ext cx="438" cy="3014"/>
              <a:chOff x="6015" y="6955"/>
              <a:chExt cx="438" cy="3082"/>
            </a:xfrm>
          </p:grpSpPr>
          <p:grpSp>
            <p:nvGrpSpPr>
              <p:cNvPr id="283692" name="Group 44"/>
              <p:cNvGrpSpPr>
                <a:grpSpLocks noChangeAspect="1"/>
              </p:cNvGrpSpPr>
              <p:nvPr/>
            </p:nvGrpSpPr>
            <p:grpSpPr bwMode="auto">
              <a:xfrm rot="-5400000">
                <a:off x="5436" y="7534"/>
                <a:ext cx="1596" cy="438"/>
                <a:chOff x="2288" y="11448"/>
                <a:chExt cx="8460" cy="2636"/>
              </a:xfrm>
            </p:grpSpPr>
            <p:grpSp>
              <p:nvGrpSpPr>
                <p:cNvPr id="283724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228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728" name="Line 80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27" name="Arc 79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26" name="Line 78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25" name="Arc 7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719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3417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723" name="Line 75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22" name="Arc 74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21" name="Line 73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20" name="Arc 7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714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454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718" name="Line 70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17" name="Arc 69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16" name="Line 68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15" name="Arc 6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709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565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713" name="Line 65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12" name="Arc 64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11" name="Line 63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10" name="Arc 6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704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678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708" name="Line 60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07" name="Arc 59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06" name="Line 58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05" name="Arc 5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699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7922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703" name="Line 55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02" name="Arc 54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01" name="Line 53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700" name="Arc 5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283698" name="Line 50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2291" y="12185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grpSp>
              <p:nvGrpSpPr>
                <p:cNvPr id="283693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9051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697" name="Line 49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96" name="Arc 48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95" name="Line 47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94" name="Arc 46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283655" name="Group 7"/>
              <p:cNvGrpSpPr>
                <a:grpSpLocks noChangeAspect="1"/>
              </p:cNvGrpSpPr>
              <p:nvPr/>
            </p:nvGrpSpPr>
            <p:grpSpPr bwMode="auto">
              <a:xfrm rot="-5400000">
                <a:off x="5436" y="9020"/>
                <a:ext cx="1596" cy="438"/>
                <a:chOff x="2288" y="11448"/>
                <a:chExt cx="8460" cy="2636"/>
              </a:xfrm>
            </p:grpSpPr>
            <p:grpSp>
              <p:nvGrpSpPr>
                <p:cNvPr id="283687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228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691" name="Line 43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90" name="Arc 42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89" name="Line 41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88" name="Arc 4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682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417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686" name="Line 3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85" name="Arc 3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84" name="Line 3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83" name="Arc 3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677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54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681" name="Line 33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80" name="Arc 32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79" name="Line 31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78" name="Arc 3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672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5658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676" name="Line 2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75" name="Arc 2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74" name="Line 2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73" name="Arc 2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667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6786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671" name="Line 23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70" name="Arc 22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69" name="Line 21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68" name="Arc 20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83662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7922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666" name="Line 1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65" name="Arc 17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64" name="Line 16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63" name="Arc 1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283661" name="Line 13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2291" y="12185"/>
                  <a:ext cx="567" cy="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grpSp>
              <p:nvGrpSpPr>
                <p:cNvPr id="283656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9051" y="11448"/>
                  <a:ext cx="1697" cy="2636"/>
                  <a:chOff x="2288" y="11448"/>
                  <a:chExt cx="1697" cy="2636"/>
                </a:xfrm>
              </p:grpSpPr>
              <p:sp>
                <p:nvSpPr>
                  <p:cNvPr id="283660" name="Line 12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2858" y="12200"/>
                    <a:ext cx="558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59" name="Arc 11"/>
                  <p:cNvSpPr>
                    <a:spLocks noChangeAspect="1"/>
                  </p:cNvSpPr>
                  <p:nvPr/>
                </p:nvSpPr>
                <p:spPr bwMode="auto">
                  <a:xfrm>
                    <a:off x="2288" y="11448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58" name="Line 10"/>
                  <p:cNvSpPr>
                    <a:spLocks noChangeAspect="1" noChangeShapeType="1"/>
                  </p:cNvSpPr>
                  <p:nvPr/>
                </p:nvSpPr>
                <p:spPr bwMode="auto">
                  <a:xfrm rot="-10800000">
                    <a:off x="3417" y="12192"/>
                    <a:ext cx="567" cy="1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3657" name="Arc 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56" y="13325"/>
                    <a:ext cx="1129" cy="75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7 w 43200"/>
                      <a:gd name="T1" fmla="*/ 23171 h 23647"/>
                      <a:gd name="T2" fmla="*/ 43103 w 43200"/>
                      <a:gd name="T3" fmla="*/ 23647 h 23647"/>
                      <a:gd name="T4" fmla="*/ 21600 w 43200"/>
                      <a:gd name="T5" fmla="*/ 21600 h 23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3647" fill="none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</a:path>
                      <a:path w="43200" h="23647" stroke="0" extrusionOk="0">
                        <a:moveTo>
                          <a:pt x="57" y="23170"/>
                        </a:moveTo>
                        <a:cubicBezTo>
                          <a:pt x="19" y="22648"/>
                          <a:pt x="0" y="2212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283"/>
                          <a:pt x="43167" y="22966"/>
                          <a:pt x="43102" y="23646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</p:grpSp>
        <p:sp>
          <p:nvSpPr>
            <p:cNvPr id="283653" name="Line 5"/>
            <p:cNvSpPr>
              <a:spLocks noChangeShapeType="1"/>
            </p:cNvSpPr>
            <p:nvPr/>
          </p:nvSpPr>
          <p:spPr bwMode="auto">
            <a:xfrm flipH="1">
              <a:off x="5966" y="13115"/>
              <a:ext cx="9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652" name="Text Box 4"/>
            <p:cNvSpPr txBox="1">
              <a:spLocks noChangeArrowheads="1"/>
            </p:cNvSpPr>
            <p:nvPr/>
          </p:nvSpPr>
          <p:spPr bwMode="auto">
            <a:xfrm>
              <a:off x="6895" y="12958"/>
              <a:ext cx="1932" cy="5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50mm thick, 11kg/m</a:t>
              </a:r>
              <a:r>
                <a:rPr kumimoji="0" lang="en-NZ" sz="1000" b="0" i="0" u="none" strike="noStrike" cap="none" normalizeH="0" baseline="3000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3</a:t>
              </a: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cavity insulation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651" name="Text Box 3"/>
            <p:cNvSpPr txBox="1">
              <a:spLocks noChangeArrowheads="1"/>
            </p:cNvSpPr>
            <p:nvPr/>
          </p:nvSpPr>
          <p:spPr bwMode="auto">
            <a:xfrm>
              <a:off x="2388" y="11782"/>
              <a:ext cx="1897" cy="10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PVC/HDPE waste pipe wrapped with </a:t>
              </a:r>
              <a:b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</a:b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 layer of 4kg/m</a:t>
              </a:r>
              <a:r>
                <a:rPr kumimoji="0" lang="en-NZ" sz="1000" b="0" i="0" u="none" strike="noStrike" cap="none" normalizeH="0" baseline="3000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acoustic pipe lagging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650" name="Text Box 2"/>
            <p:cNvSpPr txBox="1">
              <a:spLocks noChangeArrowheads="1"/>
            </p:cNvSpPr>
            <p:nvPr/>
          </p:nvSpPr>
          <p:spPr bwMode="auto">
            <a:xfrm>
              <a:off x="2395" y="14837"/>
              <a:ext cx="7790" cy="8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000" b="1" i="0" u="sng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NOTE</a:t>
              </a: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	Pipe access panels must be firmly fixed to overlap the frame by 10mm and be fitted with a sealing gasket along all edges, and must be constructed of 33mm particle board, or 9mm compressed cement sheet or other suitable material with a mass not less than 24.4kg/m</a:t>
              </a:r>
              <a:r>
                <a:rPr kumimoji="0" lang="en-NZ" sz="1000" b="0" i="0" u="none" strike="noStrike" cap="none" normalizeH="0" baseline="3000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</a:t>
              </a:r>
              <a:r>
                <a:rPr kumimoji="0" lang="en-NZ" sz="1000" b="0" i="0" u="none" strike="noStrike" cap="none" normalizeH="0" baseline="0" smtClean="0">
                  <a:ln>
                    <a:noFill/>
                  </a:ln>
                  <a:solidFill>
                    <a:srgbClr val="42454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en-N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064896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Hydraulic Services – Water Supply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41665" name="Picture 1" descr="\\mda-dc01\p\project\2012\2012120ML\05 Photos\140313 site inspection\IMG_2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Electrical Services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1600" y="1124744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requires that when electrical outlets are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mounetd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within inter-tenancy walls:</a:t>
            </a:r>
          </a:p>
          <a:p>
            <a:pPr marL="715963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5963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lang="en-US" sz="1600" kern="0" dirty="0" smtClean="0">
                <a:solidFill>
                  <a:srgbClr val="333333"/>
                </a:solidFill>
                <a:latin typeface="+mn-lt"/>
                <a:cs typeface="+mn-cs"/>
              </a:rPr>
              <a:t>They must be off-set from each other –</a:t>
            </a:r>
          </a:p>
          <a:p>
            <a:pPr marL="715963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(A) in masonry walling, not less than 100mm</a:t>
            </a:r>
          </a:p>
          <a:p>
            <a:pPr marL="715963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r>
              <a:rPr lang="en-US" sz="1600" kern="0" dirty="0" smtClean="0">
                <a:solidFill>
                  <a:srgbClr val="333333"/>
                </a:solidFill>
                <a:latin typeface="+mn-lt"/>
                <a:cs typeface="+mn-cs"/>
              </a:rPr>
              <a:t>(B) in timber or steel framed walling, not less than 300mm</a:t>
            </a:r>
          </a:p>
          <a:p>
            <a:pPr marL="715963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endParaRPr lang="en-US" sz="1600" kern="0" dirty="0" smtClean="0">
              <a:solidFill>
                <a:srgbClr val="333333"/>
              </a:solidFill>
              <a:latin typeface="+mn-lt"/>
              <a:cs typeface="+mn-cs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lang="en-US" sz="1600" kern="0" dirty="0" smtClean="0">
                <a:solidFill>
                  <a:srgbClr val="333333"/>
                </a:solidFill>
                <a:latin typeface="+mn-lt"/>
                <a:cs typeface="+mn-cs"/>
              </a:rPr>
              <a:t>If the above cannot be achieved, then an acoustically rated electrical wall box can be installed to allow back-to-back installation.</a:t>
            </a: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4032448" cy="21602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External sound insulation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1600" y="1124744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applicable BCA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criteria (yet!!)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AS2107 provides recommended noise levels for building interiors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Higher quality usually requires lower noise levels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Some danger in making rooms too quiet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Double glazing not always better.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Single laminated glass often preferred due to better low frequency performance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Window seals critical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Awning windows better than sliding or sash windows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Treatment to ventilation paths and facade construction also important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err="1" smtClean="0">
                <a:solidFill>
                  <a:srgbClr val="333333"/>
                </a:solidFill>
                <a:latin typeface="+mn-lt"/>
                <a:cs typeface="+mn-cs"/>
              </a:rPr>
              <a:t>Wintergardens</a:t>
            </a: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 required in extreme circumstances</a:t>
            </a: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Building Services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1600" y="1124744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applicable BCA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criteria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AS2107 provides recommended noise levels for building interiors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Environmental noise emissions must comply with EPA Guidelines and Stage Government Legislation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Ducted ceiling mounted units require careful design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Toilet and kitchen exhaust fans ducted to facade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noProof="0" dirty="0" smtClean="0">
                <a:solidFill>
                  <a:srgbClr val="333333"/>
                </a:solidFill>
                <a:latin typeface="+mn-lt"/>
                <a:cs typeface="+mn-cs"/>
              </a:rPr>
              <a:t>External condensing units require screening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plant such as car park exhaust fans may need silencers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lang="en-US" sz="2000" kern="0" dirty="0" smtClean="0">
              <a:solidFill>
                <a:srgbClr val="333333"/>
              </a:solidFill>
              <a:latin typeface="+mn-lt"/>
              <a:cs typeface="+mn-cs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72400" cy="865188"/>
          </a:xfrm>
        </p:spPr>
        <p:txBody>
          <a:bodyPr/>
          <a:lstStyle/>
          <a:p>
            <a:r>
              <a:rPr lang="en-US" dirty="0" smtClean="0"/>
              <a:t>Apartment Acoustics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4313" y="1773238"/>
            <a:ext cx="6400800" cy="16557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Other considerations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1600" y="908720"/>
            <a:ext cx="79208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 Inspections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Acoustic sealing of penetrations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Balconies/Terraces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Garbage chutes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Carparks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garage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doors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Junction details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critical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isolation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control vibration is near railway lines etc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Swimming pools and associated plant require isolation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Gymnasiums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Lobby acoustics (reverberation)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Mixed-use – cafeterias, retail or commercial interface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Existing commercial </a:t>
            </a:r>
            <a:r>
              <a:rPr lang="en-US" sz="2000" kern="0" dirty="0" err="1" smtClean="0">
                <a:solidFill>
                  <a:srgbClr val="333333"/>
                </a:solidFill>
                <a:latin typeface="+mn-lt"/>
                <a:cs typeface="+mn-cs"/>
              </a:rPr>
              <a:t>neighbours</a:t>
            </a:r>
            <a:endParaRPr lang="en-US" sz="2000" kern="0" dirty="0" smtClean="0">
              <a:solidFill>
                <a:srgbClr val="333333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solidFill>
                  <a:srgbClr val="333333"/>
                </a:solidFill>
                <a:latin typeface="+mn-lt"/>
                <a:cs typeface="+mn-cs"/>
              </a:rPr>
              <a:t>Existing entertainment venues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lang="en-US" sz="2000" kern="0" dirty="0" smtClean="0">
              <a:solidFill>
                <a:srgbClr val="333333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lang="en-US" sz="2000" kern="0" dirty="0" smtClean="0">
              <a:solidFill>
                <a:srgbClr val="333333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lang="en-US" sz="2000" kern="0" dirty="0" smtClean="0">
              <a:solidFill>
                <a:srgbClr val="333333"/>
              </a:solidFill>
              <a:latin typeface="+mn-lt"/>
              <a:cs typeface="+mn-cs"/>
            </a:endParaRPr>
          </a:p>
          <a:p>
            <a:pPr marL="35877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Apartment Buildings</a:t>
            </a:r>
            <a:br>
              <a:rPr lang="en-US" dirty="0" smtClean="0"/>
            </a:br>
            <a:endParaRPr lang="en-US" sz="3200" dirty="0" smtClean="0"/>
          </a:p>
        </p:txBody>
      </p:sp>
      <p:sp>
        <p:nvSpPr>
          <p:cNvPr id="57347" name="AutoShape 4" descr="data:image/jpeg;base64,/9j/4AAQSkZJRgABAQAAAQABAAD/2wCEAAkGBwgHBgkIBwgKCgkLDRYPDQwMDRsUFRAWIB0iIiAdHx8kKDQsJCYxJx8fLT0tMTU3Ojo6Iys/RD84QzQ5OjcBCgoKDQwNGg8PGjclHyU3Nzc3Nzc3Nzc3Nzc3Nzc3Nzc3Nzc3Nzc3Nzc3Nzc3Nzc3Nzc3Nzc3Nzc3Nzc3Nzc3N//AABEIAHsAUgMBIgACEQEDEQH/xAAbAAABBQEBAAAAAAAAAAAAAAAGAgMEBQcAAf/EAEAQAAIBAwMBBgMFBAcJAQAAAAECAwAEEQUSITEGEyJBUWEUcaEyQoGRsQcV0fAjNEOiweHxJCYzUmJkcpOyFv/EABoBAAIDAQEAAAAAAAAAAAAAAAIEAAEDBQb/xAAlEQACAgEEAQQDAQAAAAAAAAAAAQIRAwQSITFBEyJhkUJx8DL/2gAMAwEAAhEDEQA/ABeOOpMcVPRwe1S4oPavVNnEsYjtzUuO3NSYYPapkUHtWbmUQ47Y1KjtSRwpPQcD1OB+tOXE0dqY9yly8qRkLyV3HAOKsLxbOK3s1b+tPMjbdnKgMCrYPl88Ekc8Cks+qUFS7N8WBzfPRXQRo4OGTKnawDA4OcfqKkrb+1UuqLEou1t1fayvh2PJwWIzyecEH55zjgURJqFi9rb3XebUuCAikeIEnGCPY1li1O+78GmTT7ehCwe1LEHtU8Q+1LEFaPIZqBXfD+1eVZ9z7V1D6hfpgTFB7VMhg9qfihHpUqOKnHIwSGo4a9vnay025ulQMYYy4B6HHrTs8yQWlzOpRzboSy7uhxkA+nlVFeTPPZ62ZC6xOkRUZJUMyDjpjoaS1GpWNUuxrBgc3b6G7mVZL+4uUH9naTB8HaviPXz8/ocYqZ2rDO+mKtzJJI19jeGLPkHAbGM59BjoBjjFMXxhzet3ZDC3tSrOMhVB5GOnPHHtStftY3bRYWm2W9xODuKGHZGcDPi4HHiz058647m5NtnSUUlSHtXihF7cpHbxrJFFJFI8QGD1Izz8sZ58PtQ+ZxY6I11apiSIiTLjqwO7nzPPHyHpRFdQyqAZJI3Tu5tm5Csgyc7jkk4YDg9Tg5JoVviy9l7lWBU953YBGOmB9cZ/GjT5+iq4+zW7UrcW0M6kFZIw4K9ORT4jFZ/2a1CXT2tW7xlt2mMLiVsqq5GSPTkfrWixNHMgkidXQ5AZTxxwadjNSFHDaN93XVI2iuqygQjSnmaO3RXmO0MwQcE5J4A4paBI8GRlUEhQWOMk9BQ4txNLeXUMtxI8a6jFsjP3QWzx/PGa31OoWNfJnhweo/gq5JDcS6zdGNVa4slJAY+Asg6eRPlz5E4qy1GK4VNUtZUQyG4tomEZAXedgOPbg1XAY02/w5XdbWy9PVgPteXQ/wAip93bRG/ntow8YbULeEOv/EChRwG9RjPzriym5O2dRRpHtzHJENTjfaxW2twxwMMcjz/hxUjWZGOqdnwzTyyLKuWfkufBwB5DGBx6Z96ZneNv3upRo2+HtsR7T4QAOCfL5e3txH1SUzzdnFUxsAu1dmEBO4fMA5zzj8KEj6LeZWE80dxMTOElGxSNi+JtwGOOCM+v1wHah4tEaNWZy18gJJ5+7x+HSiq2iSK4QLd98WhkDIAMKwOM8DjjBGcZySM+QpII2tIEiGFOojAbrwyZ/wAa1/JgeCyEYj0q53HjvmOc56sK0XsiTJ2etWJ83/8Aoms8udp0y6Rc579VbIxyWH+GK0PsMM9l7TPUZB/Ot9P/ALZnmXtRc11ObK8pzgVAvW8R2tszqCvxcIIJwPteZ8qF7SQi8ebdjffW/JbA+95/hRT2rULp9oGxzewjnPqfTmg7RjJPJZrGeZbqE8exl9xSOsd5BvTL2CMkwAYJ3mBMcc+KT14+7VjqHefvhxNullfUgG2HliEweRgdT5YqHFGJEshnAaWPJ+TyfxNTW2jtHGBB4W1Cf+iOeAFUY46+fpSYwxV3cyJDrqxS7kMNuxwVIY7VwePmehxyfakhVW60N7pZFItFkCgFvEWUDI9ORkf6VHvlAGvMS2e5gTnnH2fM5OePX8/J9f8AZr/TAoQbLFCQgwBmTnpx7k8jqeetEuyn0WsFrDbXcsaxlZFBBWLmJAGcdcDqAPM/ZPGckiNmO8eJQuAt6WI6keIc/j/jRjbXCzXEaw23cr3TMWYq7TeI+LIbgZz5ckgDgUHaKHa+ZQVKpcPvBwT9oEY/EfWtfL/vDA8In3ZAt7xdwJ+Lh4A6ZcDBrSOwa/7vlf8AkuZV/JqzS9A727THLXlseSOfH/lWm9gGV9Hu1U52X0o/T/OjxOpg5VcS+211P7a6m9wrtM97e/0WlWR/76P9GoM0mIkaWoGd00fln70vrR7+0tom0TTxHGoI1KE/RqDdKt1W00iU54u1UhvCCN0nn6cYpLUu52N4VURizZsW7JzteI8/+cv8RU2AFu09ssbHCz3DlyMkDey59fu1CsmJs5WjJzGykceYmP15qfp4WTXlZj4e8uI2QH7Y75zt/HcOTketYJGr6IuoD+j1/OzhYV6nJ5Xp7cfpVnLaiHtJFbTFpES1iWQsNoI7zOSrAj04PA9TjmuvonZteEZ8bTQIPQkuMZ4/n0qzu3u5O09y6FBeLHBucoGIO8Z24OM85wTjjrxRLsp9E21EnxUwjkd7TLGMhCEkyxO9Mk+HO4D6eEjIj2bBOu3SmMyKjyHAONhI+16+RHpyaLlmdrhe9su4Qoe74yAcnxDxeAsASRj8cg4E9CO3Wbsl8Dv5FC46khD59P1+tG+5foFdIemw2szx7j/WrZsE9OWPH5UY/s0XfdzyBnDNLLkbjtI3Njj1460Fx7n7Q3D5yomT+73n5+VF37NZEj7iR5ERXRCSxAHjDefzNVDiRJcxZpeB6iupzYPX611M7hfaZLY9tF1mWK2v9JRkBMqtJ0UqCc9eDwaTrfwgWy+Fto4YReQp3e/I5EhPPkCTms7vtQdGeUTMsYGFUZJJ5BI9PKpumapfSafFaliGt2W8WS4ZFyoBwAGIz1OB1PPHU0tu3+DaPBcW6EWWo94CxzLgk8+GQ5P90j+eV6TITqwwVJ+PmUbjjG4cH26VZWelTtrSaXLcRql9FPcsqR/ZBYkDr5EnmoHYzTk1rXtb0+e5mi+DuxIDAQjBu9KNyRnpmqUGE5IRcoss2tMe7Km8hj3dTzJzgeY4/SrOO7tYLm+uZLuCC52wLEyFAgAHj5YgAA4I4wcDj0A9cvrmPXNVtnDRb5mDpwckNwD+PpUGwR9Ruo7ZU7ySdlRQ8gAJOABk8Ci2tMFzs1XTLy2dCkF7FO06CYpFMrlMDbtYjk4GOpbr5Y5DreUQ6lduVzt1NR8sqgzV12P079xWN2buFY3Eju4BBwFAHUHB+yaGv3deydoUt5bxRBdlbuRIiCcqBycjgZ6VdW2wuqRbrtF1LOcHDu5Pyjfj60a9g1igkt1mxtVIVwQTztbFZrDcXc9rO0CxsZL+WEM2AIkOFBwOvJFH3ZzVfgNTUIqs6mMBWbAJORzwT50Ne4jftNa2j0+ldQfJq/aoyMYo9DEeTt3SSZx5Z966td6M9rMVt9Ja007UJ7yeG5me2KpGCreIEeYPn6Y4q1u+zmr9opRd6fpbrEyQKAJYl5COWHLA/wBovOPI8ULNNI+A/QdBtAx+Qq10jtJquj7/AN33aRB8FkaJXDEDAJ6HOMDr0AoFadhcdGjLpurRLba1ewQW9/aQyWrRtNvQxHB3DaOucj8vWha3uLrQNZ1XXoDbtHenvJYwSe7BbdnHUZySc9Kpk7YdoLe5vLi0urZJL3abg92xBZRgEA9DjA6noPaq661bW7+OSK81ImKRdrqiAZB60am7tguK8CtbeC91NtRdnka7clhC6qMgf9QOKj6TYj4tZpGiEAPhjlkXPtn/AEqCNNjACm6k2jkDirXT7qKxVUUd6i/cdRg/So5JkUQgnvphZGCa7gkzHGhkWZWPo3Ax5D0qFotpaWertL8Xb9y8Uca7chsDAPHPOAPOm/8A9BEOFsbb/wBS/wAKRJ2iuHQIqRqgOQu0UPiqD4u7I6W5jliSGZTCl9JMHJOSueMjHXGD0oi0u5+D1BtQljnkUjcVQLzgEADJHXIPOOtDdxqlzckGR+gwAABio/fHOT1oqTBs2FP2h2CqFGl3IwMYKxE/nv5rqx/v/euqtkSbpEDco869EgzwM0wDzSw7E4LHFSiWOl3HkV+YpPeMfM0ilDpUILUMxHPX3pYCYPIyPU00DxXtQg4enBB/Ck5A86Tk13rUIL3e9cWA6mmmPFLAAxx1FQgrd8/yrq9wPSvKu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2514" name="Picture 2" descr="http://i3.au.reastatic.net/1010x570/71f62552148a9dc2680bdaa10a577c2f7be89165563d71f4f479c2574e13b761/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7527992" cy="42484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Acoustic Design Criteria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6938962" cy="4608512"/>
          </a:xfrm>
        </p:spPr>
        <p:txBody>
          <a:bodyPr/>
          <a:lstStyle/>
          <a:p>
            <a:r>
              <a:rPr lang="en-US" sz="2400" dirty="0" smtClean="0"/>
              <a:t>Building Code of Australia: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Intertenancy walls and floors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Corridor walls and doors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Floor impact isolation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Lift, stair and core walls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Hydraulic services and risers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Electrical services and access panels</a:t>
            </a:r>
          </a:p>
          <a:p>
            <a:pPr eaLnBrk="1" hangingPunct="1"/>
            <a:r>
              <a:rPr lang="en-US" sz="2400" dirty="0" smtClean="0"/>
              <a:t>AS2107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Traffic and building services noise criteria</a:t>
            </a:r>
          </a:p>
          <a:p>
            <a:pPr eaLnBrk="1" hangingPunct="1"/>
            <a:r>
              <a:rPr lang="en-US" sz="2400" dirty="0" smtClean="0"/>
              <a:t>Other standards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AAAC Star Rating System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Green Star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Marketing and Body Corporate requirements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Planning permits and Planning Overlays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Walls and Doors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7776864" cy="4608512"/>
          </a:xfrm>
        </p:spPr>
        <p:txBody>
          <a:bodyPr/>
          <a:lstStyle/>
          <a:p>
            <a:r>
              <a:rPr lang="en-US" sz="2400" dirty="0" smtClean="0"/>
              <a:t>Airborne sound insulation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Inter-tenancy walls (R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+C</a:t>
            </a:r>
            <a:r>
              <a:rPr lang="en-US" sz="1600" baseline="-25000" dirty="0" smtClean="0"/>
              <a:t>tr</a:t>
            </a:r>
            <a:r>
              <a:rPr lang="en-US" sz="1600" dirty="0" smtClean="0"/>
              <a:t> 50)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Corridor walls (R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 50)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Doors (R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 30)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Lift, stair and core walls (R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 50)</a:t>
            </a:r>
          </a:p>
          <a:p>
            <a:pPr marL="715963" indent="-357188" eaLnBrk="1" hangingPunct="1">
              <a:buFontTx/>
              <a:buChar char="-"/>
            </a:pPr>
            <a:endParaRPr lang="en-US" sz="2000" dirty="0" smtClean="0"/>
          </a:p>
          <a:p>
            <a:r>
              <a:rPr lang="en-US" sz="2400" dirty="0" smtClean="0"/>
              <a:t>DISCONTINUOUS CONSTRUCTION!!!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Defined as a clear 20mm clear gap (not resilient mounts)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Wet areas adjacent to habitable (kitchens can be habitable or wet areas)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Required where hydraulic services located within wall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Required adjacent to lift shafts and plant rooms</a:t>
            </a:r>
          </a:p>
          <a:p>
            <a:pPr marL="715963" indent="-357188" eaLnBrk="1" hangingPunct="1">
              <a:buFontTx/>
              <a:buChar char="-"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Inter-tenancy walls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7776864" cy="4608512"/>
          </a:xfrm>
        </p:spPr>
        <p:txBody>
          <a:bodyPr/>
          <a:lstStyle/>
          <a:p>
            <a:r>
              <a:rPr lang="en-US" sz="2400" dirty="0" smtClean="0"/>
              <a:t>Building Code of Australia</a:t>
            </a:r>
          </a:p>
          <a:p>
            <a:pPr marL="715963" indent="-357188">
              <a:buFontTx/>
              <a:buChar char="-"/>
            </a:pPr>
            <a:r>
              <a:rPr lang="en-US" sz="1600" dirty="0" smtClean="0"/>
              <a:t>Inter-tenancy walls (R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+C</a:t>
            </a:r>
            <a:r>
              <a:rPr lang="en-US" sz="1600" baseline="-25000" dirty="0" smtClean="0"/>
              <a:t>tr</a:t>
            </a:r>
            <a:r>
              <a:rPr lang="en-US" sz="1600" dirty="0" smtClean="0"/>
              <a:t> 50)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Corridor walls (R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 50)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Doors (R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 30)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Lift, stair and core walls (R</a:t>
            </a:r>
            <a:r>
              <a:rPr lang="en-US" sz="1600" baseline="-25000" dirty="0" smtClean="0"/>
              <a:t>w</a:t>
            </a:r>
            <a:r>
              <a:rPr lang="en-US" sz="1600" dirty="0" smtClean="0"/>
              <a:t> 50)</a:t>
            </a:r>
          </a:p>
          <a:p>
            <a:pPr marL="715963" indent="-357188" eaLnBrk="1" hangingPunct="1">
              <a:buFontTx/>
              <a:buChar char="-"/>
            </a:pPr>
            <a:endParaRPr lang="en-US" sz="2000" dirty="0" smtClean="0"/>
          </a:p>
          <a:p>
            <a:r>
              <a:rPr lang="en-US" sz="2400" dirty="0" smtClean="0"/>
              <a:t>DISCONTINUOUS CONSTRUCTION!!!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Defined as a clear 20mm clear gap (not resilient mounts)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Wet areas adjacent to habitable (kitchens can be habitable or wet areas)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Required where hydraulic services located within wall</a:t>
            </a:r>
          </a:p>
          <a:p>
            <a:pPr marL="715963" indent="-357188" eaLnBrk="1" hangingPunct="1">
              <a:buFontTx/>
              <a:buChar char="-"/>
            </a:pPr>
            <a:r>
              <a:rPr lang="en-US" sz="1600" dirty="0" smtClean="0"/>
              <a:t>Required adjacent to lift shafts and plant rooms</a:t>
            </a:r>
          </a:p>
          <a:p>
            <a:pPr marL="715963" indent="-357188" eaLnBrk="1" hangingPunct="1">
              <a:buFontTx/>
              <a:buChar char="-"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Inter-tenancy walls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060848"/>
            <a:ext cx="8748464" cy="247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61938"/>
            <a:ext cx="7772400" cy="838200"/>
          </a:xfrm>
        </p:spPr>
        <p:txBody>
          <a:bodyPr/>
          <a:lstStyle/>
          <a:p>
            <a:pPr eaLnBrk="1" hangingPunct="1"/>
            <a:r>
              <a:rPr lang="en-NZ" sz="3800" dirty="0" smtClean="0"/>
              <a:t>Inter-tenancy walls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868102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-1969443736,C:\Documents and Settings\Andrew\My Documents\eClassroom\JF0536\Acoustics\eClassroom.ppc"/>
</p:tagLst>
</file>

<file path=ppt/theme/theme1.xml><?xml version="1.0" encoding="utf-8"?>
<a:theme xmlns:a="http://schemas.openxmlformats.org/drawingml/2006/main" name="Tiff's presentation toarchitects - Architectus 2011">
  <a:themeElements>
    <a:clrScheme name="MDA Powerpoint Template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FF0033"/>
      </a:accent1>
      <a:accent2>
        <a:srgbClr val="333399"/>
      </a:accent2>
      <a:accent3>
        <a:srgbClr val="FFFFFF"/>
      </a:accent3>
      <a:accent4>
        <a:srgbClr val="2A2A2A"/>
      </a:accent4>
      <a:accent5>
        <a:srgbClr val="FFA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MD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D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3">
        <a:dk1>
          <a:srgbClr val="333333"/>
        </a:dk1>
        <a:lt1>
          <a:srgbClr val="FFFFFF"/>
        </a:lt1>
        <a:dk2>
          <a:srgbClr val="333333"/>
        </a:dk2>
        <a:lt2>
          <a:srgbClr val="808080"/>
        </a:lt2>
        <a:accent1>
          <a:srgbClr val="FF003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FF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DA Black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FF0033"/>
      </a:accent1>
      <a:accent2>
        <a:srgbClr val="333399"/>
      </a:accent2>
      <a:accent3>
        <a:srgbClr val="FFFFFF"/>
      </a:accent3>
      <a:accent4>
        <a:srgbClr val="2A2A2A"/>
      </a:accent4>
      <a:accent5>
        <a:srgbClr val="FFA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MDA Blac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DA 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Tiff's presentation toarchitects - Architectus 2011</Template>
  <TotalTime>1742</TotalTime>
  <Words>920</Words>
  <Application>Microsoft Office PowerPoint</Application>
  <PresentationFormat>On-screen Show (4:3)</PresentationFormat>
  <Paragraphs>216</Paragraphs>
  <Slides>30</Slides>
  <Notes>30</Notes>
  <HiddenSlides>2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MS PGothic</vt:lpstr>
      <vt:lpstr>Calibri</vt:lpstr>
      <vt:lpstr>Times New Roman</vt:lpstr>
      <vt:lpstr>Tiff's presentation toarchitects - Architectus 2011</vt:lpstr>
      <vt:lpstr>MDA Black</vt:lpstr>
      <vt:lpstr>Slide 1</vt:lpstr>
      <vt:lpstr>Slide 2</vt:lpstr>
      <vt:lpstr>Apartment Acoustics</vt:lpstr>
      <vt:lpstr> Apartment Buildings </vt:lpstr>
      <vt:lpstr>Acoustic Design Criteria</vt:lpstr>
      <vt:lpstr>Walls and Doors</vt:lpstr>
      <vt:lpstr>Inter-tenancy walls</vt:lpstr>
      <vt:lpstr>Inter-tenancy walls</vt:lpstr>
      <vt:lpstr>Inter-tenancy walls</vt:lpstr>
      <vt:lpstr>Inter-tenancy walls</vt:lpstr>
      <vt:lpstr>Inter-tenancy walls</vt:lpstr>
      <vt:lpstr>Corridor walls</vt:lpstr>
      <vt:lpstr>Corridor walls</vt:lpstr>
      <vt:lpstr>Doors</vt:lpstr>
      <vt:lpstr>Lift and Plantroom walls</vt:lpstr>
      <vt:lpstr>Floor/Ceiling systems</vt:lpstr>
      <vt:lpstr>Floors</vt:lpstr>
      <vt:lpstr>Floors</vt:lpstr>
      <vt:lpstr>Resilient Underlay  (moderate performance)</vt:lpstr>
      <vt:lpstr>Resilient Underlay (high performance)</vt:lpstr>
      <vt:lpstr>Hydraulic Services</vt:lpstr>
      <vt:lpstr>Hydraulic Services - above ceilings (habitable)</vt:lpstr>
      <vt:lpstr>Hydraulic Services - above ceilings (wet area)</vt:lpstr>
      <vt:lpstr>Hydraulic Services – risers (habitable)</vt:lpstr>
      <vt:lpstr>Hydraulic Services – risers (wet area)</vt:lpstr>
      <vt:lpstr>Hydraulic Services – Water Supply</vt:lpstr>
      <vt:lpstr>Electrical Services</vt:lpstr>
      <vt:lpstr>External sound insulation</vt:lpstr>
      <vt:lpstr>Building Services</vt:lpstr>
      <vt:lpstr>Other considerations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arobinson</dc:creator>
  <cp:lastModifiedBy>KOB</cp:lastModifiedBy>
  <cp:revision>49</cp:revision>
  <dcterms:created xsi:type="dcterms:W3CDTF">2013-09-29T10:39:21Z</dcterms:created>
  <dcterms:modified xsi:type="dcterms:W3CDTF">2015-08-31T23:08:16Z</dcterms:modified>
</cp:coreProperties>
</file>